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8" r:id="rId5"/>
    <p:sldId id="289"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4" r:id="rId31"/>
    <p:sldId id="282" r:id="rId32"/>
    <p:sldId id="285" r:id="rId33"/>
    <p:sldId id="286" r:id="rId34"/>
    <p:sldId id="287"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6" autoAdjust="0"/>
    <p:restoredTop sz="94660"/>
  </p:normalViewPr>
  <p:slideViewPr>
    <p:cSldViewPr snapToGrid="0">
      <p:cViewPr varScale="1">
        <p:scale>
          <a:sx n="212" d="100"/>
          <a:sy n="212" d="100"/>
        </p:scale>
        <p:origin x="1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87BA15C-3173-48E3-B0C2-67E4C78F1CE9}"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299305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87BA15C-3173-48E3-B0C2-67E4C78F1CE9}"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1728448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87BA15C-3173-48E3-B0C2-67E4C78F1CE9}"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3588149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87BA15C-3173-48E3-B0C2-67E4C78F1CE9}"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229627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7BA15C-3173-48E3-B0C2-67E4C78F1CE9}" type="datetimeFigureOut">
              <a:rPr lang="en-GB" smtClean="0"/>
              <a:t>30/01/2024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701841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87BA15C-3173-48E3-B0C2-67E4C78F1CE9}"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925981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87BA15C-3173-48E3-B0C2-67E4C78F1CE9}" type="datetimeFigureOut">
              <a:rPr lang="en-GB" smtClean="0"/>
              <a:t>30/01/2024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2732272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87BA15C-3173-48E3-B0C2-67E4C78F1CE9}" type="datetimeFigureOut">
              <a:rPr lang="en-GB" smtClean="0"/>
              <a:t>30/01/2024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187044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BA15C-3173-48E3-B0C2-67E4C78F1CE9}" type="datetimeFigureOut">
              <a:rPr lang="en-GB" smtClean="0"/>
              <a:t>30/01/2024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276725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7BA15C-3173-48E3-B0C2-67E4C78F1CE9}"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33982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7BA15C-3173-48E3-B0C2-67E4C78F1CE9}" type="datetimeFigureOut">
              <a:rPr lang="en-GB" smtClean="0"/>
              <a:t>30/01/2024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2B17BF7-22CE-4891-A0E2-5DE96B242398}" type="slidenum">
              <a:rPr lang="en-GB" smtClean="0"/>
              <a:t>‹#›</a:t>
            </a:fld>
            <a:endParaRPr lang="en-GB"/>
          </a:p>
        </p:txBody>
      </p:sp>
    </p:spTree>
    <p:extLst>
      <p:ext uri="{BB962C8B-B14F-4D97-AF65-F5344CB8AC3E}">
        <p14:creationId xmlns:p14="http://schemas.microsoft.com/office/powerpoint/2010/main" val="1013198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BA15C-3173-48E3-B0C2-67E4C78F1CE9}" type="datetimeFigureOut">
              <a:rPr lang="en-GB" smtClean="0"/>
              <a:t>30/01/2024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B17BF7-22CE-4891-A0E2-5DE96B242398}" type="slidenum">
              <a:rPr lang="en-GB" smtClean="0"/>
              <a:t>‹#›</a:t>
            </a:fld>
            <a:endParaRPr lang="en-GB"/>
          </a:p>
        </p:txBody>
      </p:sp>
    </p:spTree>
    <p:extLst>
      <p:ext uri="{BB962C8B-B14F-4D97-AF65-F5344CB8AC3E}">
        <p14:creationId xmlns:p14="http://schemas.microsoft.com/office/powerpoint/2010/main" val="335890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posit.co/download/rstudio-deskto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87" y="242619"/>
            <a:ext cx="3482358" cy="14316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618" y="242619"/>
            <a:ext cx="1465058" cy="1135420"/>
          </a:xfrm>
          <a:prstGeom prst="rect">
            <a:avLst/>
          </a:prstGeom>
        </p:spPr>
      </p:pic>
      <p:sp>
        <p:nvSpPr>
          <p:cNvPr id="6" name="TextBox 5"/>
          <p:cNvSpPr txBox="1"/>
          <p:nvPr/>
        </p:nvSpPr>
        <p:spPr>
          <a:xfrm>
            <a:off x="0" y="2086377"/>
            <a:ext cx="12192000" cy="830997"/>
          </a:xfrm>
          <a:prstGeom prst="rect">
            <a:avLst/>
          </a:prstGeom>
          <a:noFill/>
        </p:spPr>
        <p:txBody>
          <a:bodyPr wrap="square" rtlCol="0">
            <a:spAutoFit/>
          </a:bodyPr>
          <a:lstStyle/>
          <a:p>
            <a:pPr algn="ctr"/>
            <a:r>
              <a:rPr lang="en-GB" sz="4800" dirty="0"/>
              <a:t>An Introduction to R</a:t>
            </a:r>
          </a:p>
        </p:txBody>
      </p:sp>
      <p:sp>
        <p:nvSpPr>
          <p:cNvPr id="7" name="TextBox 6"/>
          <p:cNvSpPr txBox="1"/>
          <p:nvPr/>
        </p:nvSpPr>
        <p:spPr>
          <a:xfrm>
            <a:off x="0" y="2975020"/>
            <a:ext cx="12192000" cy="646331"/>
          </a:xfrm>
          <a:prstGeom prst="rect">
            <a:avLst/>
          </a:prstGeom>
          <a:noFill/>
        </p:spPr>
        <p:txBody>
          <a:bodyPr wrap="square" rtlCol="0">
            <a:spAutoFit/>
          </a:bodyPr>
          <a:lstStyle/>
          <a:p>
            <a:pPr algn="ctr"/>
            <a:r>
              <a:rPr lang="en-GB" sz="3600" dirty="0"/>
              <a:t>Dr Chris Boulton &amp; Dr Josh Buxton</a:t>
            </a:r>
          </a:p>
        </p:txBody>
      </p:sp>
      <p:sp>
        <p:nvSpPr>
          <p:cNvPr id="8" name="TextBox 7"/>
          <p:cNvSpPr txBox="1"/>
          <p:nvPr/>
        </p:nvSpPr>
        <p:spPr>
          <a:xfrm>
            <a:off x="0" y="3799268"/>
            <a:ext cx="12192000" cy="523220"/>
          </a:xfrm>
          <a:prstGeom prst="rect">
            <a:avLst/>
          </a:prstGeom>
          <a:noFill/>
        </p:spPr>
        <p:txBody>
          <a:bodyPr wrap="square" rtlCol="0">
            <a:spAutoFit/>
          </a:bodyPr>
          <a:lstStyle/>
          <a:p>
            <a:pPr algn="ctr"/>
            <a:r>
              <a:rPr lang="en-GB" sz="2800" dirty="0"/>
              <a:t>31</a:t>
            </a:r>
            <a:r>
              <a:rPr lang="en-GB" sz="2800" baseline="30000" dirty="0"/>
              <a:t>st</a:t>
            </a:r>
            <a:r>
              <a:rPr lang="en-GB" sz="2800" dirty="0"/>
              <a:t> January 2024</a:t>
            </a:r>
          </a:p>
        </p:txBody>
      </p:sp>
    </p:spTree>
    <p:extLst>
      <p:ext uri="{BB962C8B-B14F-4D97-AF65-F5344CB8AC3E}">
        <p14:creationId xmlns:p14="http://schemas.microsoft.com/office/powerpoint/2010/main" val="1630897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Built-in functions</a:t>
            </a:r>
          </a:p>
        </p:txBody>
      </p:sp>
      <p:sp>
        <p:nvSpPr>
          <p:cNvPr id="6" name="TextBox 5"/>
          <p:cNvSpPr txBox="1"/>
          <p:nvPr/>
        </p:nvSpPr>
        <p:spPr>
          <a:xfrm>
            <a:off x="450759" y="1980801"/>
            <a:ext cx="11290481" cy="3416320"/>
          </a:xfrm>
          <a:prstGeom prst="rect">
            <a:avLst/>
          </a:prstGeom>
          <a:noFill/>
        </p:spPr>
        <p:txBody>
          <a:bodyPr wrap="square" rtlCol="0">
            <a:spAutoFit/>
          </a:bodyPr>
          <a:lstStyle/>
          <a:p>
            <a:pPr marL="285750" indent="-285750">
              <a:buFont typeface="Arial" panose="020B0604020202020204" pitchFamily="34" charset="0"/>
              <a:buChar char="•"/>
            </a:pPr>
            <a:r>
              <a:rPr lang="en-GB" dirty="0"/>
              <a:t>There are a number of built-in functions in R to do some simple analysis on datasets. They can be used on any numerical object and even some non-numerical ones (such as strings) in certain cases.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simplest of functions act by applying something to the object inside the brackets, whereas some have additional arguments you can add in (such as the matrix() function seen on the slide before).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most of these cases, these arguments will have default options that you can use by not referring to them.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All functions have a help file, access by typing a question mark before the name of the function (e.g. ?mean). This gives you the details on the function and details about default parameter values and also some examples of how to use it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4394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Built-in functions</a:t>
            </a:r>
          </a:p>
        </p:txBody>
      </p:sp>
      <p:pic>
        <p:nvPicPr>
          <p:cNvPr id="2" name="Picture 1"/>
          <p:cNvPicPr>
            <a:picLocks noChangeAspect="1"/>
          </p:cNvPicPr>
          <p:nvPr/>
        </p:nvPicPr>
        <p:blipFill rotWithShape="1">
          <a:blip r:embed="rId2"/>
          <a:srcRect t="9766" b="6766"/>
          <a:stretch/>
        </p:blipFill>
        <p:spPr>
          <a:xfrm>
            <a:off x="656822" y="1352282"/>
            <a:ext cx="10620777" cy="4984124"/>
          </a:xfrm>
          <a:prstGeom prst="rect">
            <a:avLst/>
          </a:prstGeom>
        </p:spPr>
      </p:pic>
    </p:spTree>
    <p:extLst>
      <p:ext uri="{BB962C8B-B14F-4D97-AF65-F5344CB8AC3E}">
        <p14:creationId xmlns:p14="http://schemas.microsoft.com/office/powerpoint/2010/main" val="137602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Built-in functions</a:t>
            </a:r>
          </a:p>
        </p:txBody>
      </p:sp>
      <p:sp>
        <p:nvSpPr>
          <p:cNvPr id="5" name="TextBox 4"/>
          <p:cNvSpPr txBox="1"/>
          <p:nvPr/>
        </p:nvSpPr>
        <p:spPr>
          <a:xfrm>
            <a:off x="236112" y="2277014"/>
            <a:ext cx="5069983" cy="3693319"/>
          </a:xfrm>
          <a:prstGeom prst="rect">
            <a:avLst/>
          </a:prstGeom>
          <a:noFill/>
        </p:spPr>
        <p:txBody>
          <a:bodyPr wrap="square" rtlCol="0">
            <a:spAutoFit/>
          </a:bodyPr>
          <a:lstStyle/>
          <a:p>
            <a:pPr marL="285750" indent="-285750">
              <a:buFont typeface="Arial" panose="020B0604020202020204" pitchFamily="34" charset="0"/>
              <a:buChar char="•"/>
            </a:pPr>
            <a:r>
              <a:rPr lang="en-GB" dirty="0"/>
              <a:t>Some examples of built-in functions are shown here.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Note that some of these functions work for character strings too.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sort() function here can sort items both ways, with an added argument to change the default from FALSE to TRUE. Check the help file of the sort() function for more information.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6" name="Picture 5"/>
          <p:cNvPicPr>
            <a:picLocks noChangeAspect="1"/>
          </p:cNvPicPr>
          <p:nvPr/>
        </p:nvPicPr>
        <p:blipFill rotWithShape="1">
          <a:blip r:embed="rId2"/>
          <a:srcRect t="18200" r="57007" b="8900"/>
          <a:stretch/>
        </p:blipFill>
        <p:spPr>
          <a:xfrm>
            <a:off x="5306095" y="1233826"/>
            <a:ext cx="5241701" cy="4997003"/>
          </a:xfrm>
          <a:prstGeom prst="rect">
            <a:avLst/>
          </a:prstGeom>
        </p:spPr>
      </p:pic>
    </p:spTree>
    <p:extLst>
      <p:ext uri="{BB962C8B-B14F-4D97-AF65-F5344CB8AC3E}">
        <p14:creationId xmlns:p14="http://schemas.microsoft.com/office/powerpoint/2010/main" val="4217209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Logic Statements</a:t>
            </a:r>
          </a:p>
        </p:txBody>
      </p:sp>
      <p:sp>
        <p:nvSpPr>
          <p:cNvPr id="5" name="TextBox 4"/>
          <p:cNvSpPr txBox="1"/>
          <p:nvPr/>
        </p:nvSpPr>
        <p:spPr>
          <a:xfrm>
            <a:off x="648237" y="1524634"/>
            <a:ext cx="5069983" cy="4801314"/>
          </a:xfrm>
          <a:prstGeom prst="rect">
            <a:avLst/>
          </a:prstGeom>
          <a:noFill/>
        </p:spPr>
        <p:txBody>
          <a:bodyPr wrap="square" rtlCol="0">
            <a:spAutoFit/>
          </a:bodyPr>
          <a:lstStyle/>
          <a:p>
            <a:pPr marL="285750" indent="-285750">
              <a:buFont typeface="Arial" panose="020B0604020202020204" pitchFamily="34" charset="0"/>
              <a:buChar char="•"/>
            </a:pPr>
            <a:r>
              <a:rPr lang="en-GB" dirty="0"/>
              <a:t>We can use logic statements to test if things are TRUE or FALSE.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Logic statements that can be used in R are shown here (with examples on the next slide).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response will either be a TRUE or a FALSE, known as logical constants.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our statement we can include more than one query using and (&amp;) and or (|) in the expression.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can use logic statements to check things about our data, such as looking for a specific entry in a table.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2" name="Picture 1"/>
          <p:cNvPicPr>
            <a:picLocks noChangeAspect="1"/>
          </p:cNvPicPr>
          <p:nvPr/>
        </p:nvPicPr>
        <p:blipFill rotWithShape="1">
          <a:blip r:embed="rId2"/>
          <a:srcRect l="38134" t="24213" r="42746" b="27689"/>
          <a:stretch/>
        </p:blipFill>
        <p:spPr>
          <a:xfrm>
            <a:off x="6967471" y="1524634"/>
            <a:ext cx="3245476" cy="4590284"/>
          </a:xfrm>
          <a:prstGeom prst="rect">
            <a:avLst/>
          </a:prstGeom>
        </p:spPr>
      </p:pic>
    </p:spTree>
    <p:extLst>
      <p:ext uri="{BB962C8B-B14F-4D97-AF65-F5344CB8AC3E}">
        <p14:creationId xmlns:p14="http://schemas.microsoft.com/office/powerpoint/2010/main" val="417308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Logic Statements</a:t>
            </a:r>
          </a:p>
        </p:txBody>
      </p:sp>
      <p:sp>
        <p:nvSpPr>
          <p:cNvPr id="5" name="TextBox 4"/>
          <p:cNvSpPr txBox="1"/>
          <p:nvPr/>
        </p:nvSpPr>
        <p:spPr>
          <a:xfrm>
            <a:off x="3206839" y="1658737"/>
            <a:ext cx="5069983" cy="5078313"/>
          </a:xfrm>
          <a:prstGeom prst="rect">
            <a:avLst/>
          </a:prstGeom>
          <a:noFill/>
        </p:spPr>
        <p:txBody>
          <a:bodyPr wrap="square" rtlCol="0">
            <a:spAutoFit/>
          </a:bodyPr>
          <a:lstStyle/>
          <a:p>
            <a:pPr marL="285750" indent="-285750">
              <a:buFont typeface="Arial" panose="020B0604020202020204" pitchFamily="34" charset="0"/>
              <a:buChar char="•"/>
            </a:pPr>
            <a:r>
              <a:rPr lang="en-GB" dirty="0"/>
              <a:t>If x equals 5, then it is TRUE that x is less than 10. It is FALSE that it is greater than 40.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If y equals 10, then it is FALSE that it is greater than 10. It’s true that it is less than or equal to 10.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is TRUE that x does not equal 4, and FALSE that it does not equal 5. It is TRUE that it does equal 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Checking the two together, it’s TRUE that either x equals 5, or y equals 10 (because x equals 5), and TRUE that x equals 5 or y equals 11. However it’s FALSE that x equals 5 and y equals 11, because it’s TRUE that x equals 5 and y equals 10.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3" name="Picture 2"/>
          <p:cNvPicPr>
            <a:picLocks noChangeAspect="1"/>
          </p:cNvPicPr>
          <p:nvPr/>
        </p:nvPicPr>
        <p:blipFill rotWithShape="1">
          <a:blip r:embed="rId2"/>
          <a:srcRect t="20455" r="85168" b="13409"/>
          <a:stretch/>
        </p:blipFill>
        <p:spPr>
          <a:xfrm>
            <a:off x="669701" y="972664"/>
            <a:ext cx="2232525" cy="5596961"/>
          </a:xfrm>
          <a:prstGeom prst="rect">
            <a:avLst/>
          </a:prstGeom>
        </p:spPr>
      </p:pic>
      <p:sp>
        <p:nvSpPr>
          <p:cNvPr id="6" name="TextBox 5"/>
          <p:cNvSpPr txBox="1"/>
          <p:nvPr/>
        </p:nvSpPr>
        <p:spPr>
          <a:xfrm>
            <a:off x="8680361" y="2897746"/>
            <a:ext cx="3065172" cy="2031325"/>
          </a:xfrm>
          <a:prstGeom prst="rect">
            <a:avLst/>
          </a:prstGeom>
          <a:noFill/>
        </p:spPr>
        <p:txBody>
          <a:bodyPr wrap="square" rtlCol="0">
            <a:spAutoFit/>
          </a:bodyPr>
          <a:lstStyle/>
          <a:p>
            <a:r>
              <a:rPr lang="en-GB" dirty="0"/>
              <a:t>While these things seem difficult when they’re all listed like this, if you think about the question you want to ask yourself and fit it into the form of a logic statement then you should be ok!</a:t>
            </a:r>
          </a:p>
        </p:txBody>
      </p:sp>
    </p:spTree>
    <p:extLst>
      <p:ext uri="{BB962C8B-B14F-4D97-AF65-F5344CB8AC3E}">
        <p14:creationId xmlns:p14="http://schemas.microsoft.com/office/powerpoint/2010/main" val="427716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Scripts, saving and loading</a:t>
            </a:r>
          </a:p>
        </p:txBody>
      </p:sp>
      <p:sp>
        <p:nvSpPr>
          <p:cNvPr id="5" name="TextBox 4"/>
          <p:cNvSpPr txBox="1"/>
          <p:nvPr/>
        </p:nvSpPr>
        <p:spPr>
          <a:xfrm>
            <a:off x="528033" y="1195097"/>
            <a:ext cx="10972801" cy="5632311"/>
          </a:xfrm>
          <a:prstGeom prst="rect">
            <a:avLst/>
          </a:prstGeom>
          <a:noFill/>
        </p:spPr>
        <p:txBody>
          <a:bodyPr wrap="square" rtlCol="0">
            <a:spAutoFit/>
          </a:bodyPr>
          <a:lstStyle/>
          <a:p>
            <a:pPr marL="285750" indent="-285750">
              <a:buFont typeface="Arial" panose="020B0604020202020204" pitchFamily="34" charset="0"/>
              <a:buChar char="•"/>
            </a:pPr>
            <a:r>
              <a:rPr lang="en-GB" dirty="0"/>
              <a:t>Rather than just using R by typing commands into the command window, you can type all the commands in a script to run all together using the source() function (or line by line if you wish by pressing Ctrl + R when on the line you want to read 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Using scripts is the more common way to use R. You can make a new script by going to File -&gt; New Script.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After typing some commands into the new window that appears, you can save your script (a .R file) as you would a file in any other program (File -&gt; Save as). It will be saved into your current directory.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 is always good practice to comment on your scripts. Anything on a line of code after a # symbol is ignored by R, allowing you to give yourself notes about what you have done (see next slide in the example).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save the value of objects in R (such as x, y, and others from before) using the function </a:t>
            </a:r>
            <a:r>
              <a:rPr lang="en-GB" dirty="0" err="1"/>
              <a:t>save.image</a:t>
            </a:r>
            <a:r>
              <a:rPr lang="en-GB" dirty="0"/>
              <a:t>(), where you put the file name you want to save it under in the brackets as a character string. These usually have the .</a:t>
            </a:r>
            <a:r>
              <a:rPr lang="en-GB" dirty="0" err="1"/>
              <a:t>RData</a:t>
            </a:r>
            <a:r>
              <a:rPr lang="en-GB" dirty="0"/>
              <a:t> extension.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Other files can be loaded in (or you can load something at the start of your script for example), using the load() function, again with the name of the file in the brackets.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08975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Scripts, saving and loading</a:t>
            </a:r>
          </a:p>
        </p:txBody>
      </p:sp>
      <p:pic>
        <p:nvPicPr>
          <p:cNvPr id="2" name="Picture 1"/>
          <p:cNvPicPr>
            <a:picLocks noChangeAspect="1"/>
          </p:cNvPicPr>
          <p:nvPr/>
        </p:nvPicPr>
        <p:blipFill rotWithShape="1">
          <a:blip r:embed="rId2"/>
          <a:srcRect b="5143"/>
          <a:stretch/>
        </p:blipFill>
        <p:spPr>
          <a:xfrm>
            <a:off x="978794" y="972664"/>
            <a:ext cx="10470524" cy="5584072"/>
          </a:xfrm>
          <a:prstGeom prst="rect">
            <a:avLst/>
          </a:prstGeom>
        </p:spPr>
      </p:pic>
    </p:spTree>
    <p:extLst>
      <p:ext uri="{BB962C8B-B14F-4D97-AF65-F5344CB8AC3E}">
        <p14:creationId xmlns:p14="http://schemas.microsoft.com/office/powerpoint/2010/main" val="355349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if-statements, for loops and the which() function</a:t>
            </a:r>
          </a:p>
        </p:txBody>
      </p:sp>
      <p:sp>
        <p:nvSpPr>
          <p:cNvPr id="3" name="TextBox 2"/>
          <p:cNvSpPr txBox="1"/>
          <p:nvPr/>
        </p:nvSpPr>
        <p:spPr>
          <a:xfrm>
            <a:off x="734097" y="1197736"/>
            <a:ext cx="10483402" cy="646331"/>
          </a:xfrm>
          <a:prstGeom prst="rect">
            <a:avLst/>
          </a:prstGeom>
          <a:noFill/>
        </p:spPr>
        <p:txBody>
          <a:bodyPr wrap="square" rtlCol="0">
            <a:spAutoFit/>
          </a:bodyPr>
          <a:lstStyle/>
          <a:p>
            <a:pPr marL="285750" indent="-285750">
              <a:buFont typeface="Arial" panose="020B0604020202020204" pitchFamily="34" charset="0"/>
              <a:buChar char="•"/>
            </a:pPr>
            <a:r>
              <a:rPr lang="en-GB" dirty="0"/>
              <a:t>Now we are writing scripts to store lines of commands, we can begin to analyse things in more detail. Some of the building block for this are if-statements and for loops. We also look at the which() function. </a:t>
            </a:r>
          </a:p>
        </p:txBody>
      </p:sp>
      <p:sp>
        <p:nvSpPr>
          <p:cNvPr id="5" name="TextBox 4"/>
          <p:cNvSpPr txBox="1"/>
          <p:nvPr/>
        </p:nvSpPr>
        <p:spPr>
          <a:xfrm>
            <a:off x="1442432" y="2419371"/>
            <a:ext cx="1815921" cy="461665"/>
          </a:xfrm>
          <a:prstGeom prst="rect">
            <a:avLst/>
          </a:prstGeom>
          <a:noFill/>
        </p:spPr>
        <p:txBody>
          <a:bodyPr wrap="square" rtlCol="0">
            <a:spAutoFit/>
          </a:bodyPr>
          <a:lstStyle/>
          <a:p>
            <a:r>
              <a:rPr lang="en-GB" sz="2400" dirty="0"/>
              <a:t>if-statement</a:t>
            </a:r>
          </a:p>
        </p:txBody>
      </p:sp>
      <p:sp>
        <p:nvSpPr>
          <p:cNvPr id="6" name="TextBox 5"/>
          <p:cNvSpPr txBox="1"/>
          <p:nvPr/>
        </p:nvSpPr>
        <p:spPr>
          <a:xfrm>
            <a:off x="5389369" y="2426739"/>
            <a:ext cx="1167243" cy="461665"/>
          </a:xfrm>
          <a:prstGeom prst="rect">
            <a:avLst/>
          </a:prstGeom>
          <a:noFill/>
        </p:spPr>
        <p:txBody>
          <a:bodyPr wrap="none" rtlCol="0">
            <a:spAutoFit/>
          </a:bodyPr>
          <a:lstStyle/>
          <a:p>
            <a:r>
              <a:rPr lang="en-GB" sz="2400" dirty="0"/>
              <a:t>for loop</a:t>
            </a:r>
          </a:p>
        </p:txBody>
      </p:sp>
      <p:sp>
        <p:nvSpPr>
          <p:cNvPr id="7" name="TextBox 6"/>
          <p:cNvSpPr txBox="1"/>
          <p:nvPr/>
        </p:nvSpPr>
        <p:spPr>
          <a:xfrm>
            <a:off x="9330307" y="2426740"/>
            <a:ext cx="1114408" cy="461665"/>
          </a:xfrm>
          <a:prstGeom prst="rect">
            <a:avLst/>
          </a:prstGeom>
          <a:noFill/>
        </p:spPr>
        <p:txBody>
          <a:bodyPr wrap="none" rtlCol="0">
            <a:spAutoFit/>
          </a:bodyPr>
          <a:lstStyle/>
          <a:p>
            <a:r>
              <a:rPr lang="en-GB" sz="2400" dirty="0"/>
              <a:t>which()</a:t>
            </a:r>
          </a:p>
        </p:txBody>
      </p:sp>
      <p:sp>
        <p:nvSpPr>
          <p:cNvPr id="8" name="TextBox 7"/>
          <p:cNvSpPr txBox="1"/>
          <p:nvPr/>
        </p:nvSpPr>
        <p:spPr>
          <a:xfrm>
            <a:off x="676140" y="5306096"/>
            <a:ext cx="3348507" cy="923330"/>
          </a:xfrm>
          <a:prstGeom prst="rect">
            <a:avLst/>
          </a:prstGeom>
          <a:noFill/>
        </p:spPr>
        <p:txBody>
          <a:bodyPr wrap="square" rtlCol="0">
            <a:spAutoFit/>
          </a:bodyPr>
          <a:lstStyle/>
          <a:p>
            <a:r>
              <a:rPr lang="en-GB" dirty="0"/>
              <a:t>if (logic statement is TRUE) {</a:t>
            </a:r>
          </a:p>
          <a:p>
            <a:r>
              <a:rPr lang="en-GB" dirty="0"/>
              <a:t>	various commands</a:t>
            </a:r>
          </a:p>
          <a:p>
            <a:r>
              <a:rPr lang="en-GB" dirty="0"/>
              <a:t>}</a:t>
            </a:r>
          </a:p>
        </p:txBody>
      </p:sp>
      <p:sp>
        <p:nvSpPr>
          <p:cNvPr id="9" name="TextBox 8"/>
          <p:cNvSpPr txBox="1"/>
          <p:nvPr/>
        </p:nvSpPr>
        <p:spPr>
          <a:xfrm>
            <a:off x="734097" y="3184044"/>
            <a:ext cx="2936383" cy="1754326"/>
          </a:xfrm>
          <a:prstGeom prst="rect">
            <a:avLst/>
          </a:prstGeom>
          <a:noFill/>
        </p:spPr>
        <p:txBody>
          <a:bodyPr wrap="square" rtlCol="0">
            <a:spAutoFit/>
          </a:bodyPr>
          <a:lstStyle/>
          <a:p>
            <a:pPr marL="285750" indent="-285750">
              <a:buFont typeface="Arial" panose="020B0604020202020204" pitchFamily="34" charset="0"/>
              <a:buChar char="•"/>
            </a:pPr>
            <a:r>
              <a:rPr lang="en-GB" dirty="0"/>
              <a:t>Checks in a logic expression inside the () brackets is TRUE.</a:t>
            </a:r>
          </a:p>
          <a:p>
            <a:pPr marL="285750" indent="-285750">
              <a:buFont typeface="Arial" panose="020B0604020202020204" pitchFamily="34" charset="0"/>
              <a:buChar char="•"/>
            </a:pPr>
            <a:r>
              <a:rPr lang="en-GB" dirty="0"/>
              <a:t>If it is, then does commands in {} brackets.</a:t>
            </a:r>
          </a:p>
          <a:p>
            <a:pPr marL="285750" indent="-285750">
              <a:buFont typeface="Arial" panose="020B0604020202020204" pitchFamily="34" charset="0"/>
              <a:buChar char="•"/>
            </a:pPr>
            <a:r>
              <a:rPr lang="en-GB" dirty="0"/>
              <a:t>If FALSE, will skip these.</a:t>
            </a:r>
          </a:p>
        </p:txBody>
      </p:sp>
      <p:sp>
        <p:nvSpPr>
          <p:cNvPr id="10" name="TextBox 9"/>
          <p:cNvSpPr txBox="1"/>
          <p:nvPr/>
        </p:nvSpPr>
        <p:spPr>
          <a:xfrm>
            <a:off x="4752304" y="5306096"/>
            <a:ext cx="2869183" cy="923330"/>
          </a:xfrm>
          <a:prstGeom prst="rect">
            <a:avLst/>
          </a:prstGeom>
          <a:noFill/>
        </p:spPr>
        <p:txBody>
          <a:bodyPr wrap="none" rtlCol="0">
            <a:spAutoFit/>
          </a:bodyPr>
          <a:lstStyle/>
          <a:p>
            <a:r>
              <a:rPr lang="en-GB" dirty="0"/>
              <a:t>for (a in b) {</a:t>
            </a:r>
          </a:p>
          <a:p>
            <a:r>
              <a:rPr lang="en-GB" dirty="0"/>
              <a:t>	various commands</a:t>
            </a:r>
          </a:p>
          <a:p>
            <a:r>
              <a:rPr lang="en-GB" dirty="0"/>
              <a:t>}</a:t>
            </a:r>
          </a:p>
        </p:txBody>
      </p:sp>
      <p:sp>
        <p:nvSpPr>
          <p:cNvPr id="11" name="TextBox 10"/>
          <p:cNvSpPr txBox="1"/>
          <p:nvPr/>
        </p:nvSpPr>
        <p:spPr>
          <a:xfrm>
            <a:off x="4324496" y="3322543"/>
            <a:ext cx="3296991" cy="1477328"/>
          </a:xfrm>
          <a:prstGeom prst="rect">
            <a:avLst/>
          </a:prstGeom>
          <a:noFill/>
        </p:spPr>
        <p:txBody>
          <a:bodyPr wrap="square" rtlCol="0">
            <a:spAutoFit/>
          </a:bodyPr>
          <a:lstStyle/>
          <a:p>
            <a:pPr marL="285750" indent="-285750">
              <a:buFont typeface="Arial" panose="020B0604020202020204" pitchFamily="34" charset="0"/>
              <a:buChar char="•"/>
            </a:pPr>
            <a:r>
              <a:rPr lang="en-GB" dirty="0"/>
              <a:t>For each value (a) in an array, for example (b), do some commands.</a:t>
            </a:r>
          </a:p>
          <a:p>
            <a:pPr marL="285750" indent="-285750">
              <a:buFont typeface="Arial" panose="020B0604020202020204" pitchFamily="34" charset="0"/>
              <a:buChar char="•"/>
            </a:pPr>
            <a:r>
              <a:rPr lang="en-GB" dirty="0"/>
              <a:t>Does not have to use a or b in the commands.</a:t>
            </a:r>
          </a:p>
        </p:txBody>
      </p:sp>
      <p:sp>
        <p:nvSpPr>
          <p:cNvPr id="12" name="TextBox 11"/>
          <p:cNvSpPr txBox="1"/>
          <p:nvPr/>
        </p:nvSpPr>
        <p:spPr>
          <a:xfrm>
            <a:off x="8275503" y="3187006"/>
            <a:ext cx="3274697"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Uses a logic statement in the brackets and gives the position(s) in an array where expression is TRUE.</a:t>
            </a:r>
          </a:p>
          <a:p>
            <a:pPr marL="285750" indent="-285750">
              <a:buFont typeface="Arial" panose="020B0604020202020204" pitchFamily="34" charset="0"/>
              <a:buChar char="•"/>
            </a:pPr>
            <a:r>
              <a:rPr lang="en-GB" dirty="0"/>
              <a:t>Can also use </a:t>
            </a:r>
            <a:r>
              <a:rPr lang="en-GB" dirty="0" err="1"/>
              <a:t>which.min</a:t>
            </a:r>
            <a:r>
              <a:rPr lang="en-GB" dirty="0"/>
              <a:t>() and </a:t>
            </a:r>
            <a:r>
              <a:rPr lang="en-GB" dirty="0" err="1"/>
              <a:t>which.max</a:t>
            </a:r>
            <a:r>
              <a:rPr lang="en-GB" dirty="0"/>
              <a:t>() to find position of min and max.</a:t>
            </a:r>
          </a:p>
        </p:txBody>
      </p:sp>
      <p:sp>
        <p:nvSpPr>
          <p:cNvPr id="13" name="TextBox 12"/>
          <p:cNvSpPr txBox="1"/>
          <p:nvPr/>
        </p:nvSpPr>
        <p:spPr>
          <a:xfrm>
            <a:off x="8521520" y="5580236"/>
            <a:ext cx="2328586" cy="369332"/>
          </a:xfrm>
          <a:prstGeom prst="rect">
            <a:avLst/>
          </a:prstGeom>
          <a:noFill/>
        </p:spPr>
        <p:txBody>
          <a:bodyPr wrap="none" rtlCol="0">
            <a:spAutoFit/>
          </a:bodyPr>
          <a:lstStyle/>
          <a:p>
            <a:r>
              <a:rPr lang="en-GB" dirty="0"/>
              <a:t>which(logic statement)</a:t>
            </a:r>
          </a:p>
        </p:txBody>
      </p:sp>
      <p:sp>
        <p:nvSpPr>
          <p:cNvPr id="2" name="Rectangle 1"/>
          <p:cNvSpPr/>
          <p:nvPr/>
        </p:nvSpPr>
        <p:spPr>
          <a:xfrm>
            <a:off x="676140" y="5306095"/>
            <a:ext cx="2994340" cy="9722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4" name="Rectangle 13"/>
          <p:cNvSpPr/>
          <p:nvPr/>
        </p:nvSpPr>
        <p:spPr>
          <a:xfrm>
            <a:off x="4598830" y="5306094"/>
            <a:ext cx="2994340" cy="9722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
        <p:nvSpPr>
          <p:cNvPr id="15" name="Rectangle 14"/>
          <p:cNvSpPr/>
          <p:nvPr/>
        </p:nvSpPr>
        <p:spPr>
          <a:xfrm>
            <a:off x="8390341" y="5278777"/>
            <a:ext cx="2994340" cy="9722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noFill/>
            </a:endParaRPr>
          </a:p>
        </p:txBody>
      </p:sp>
    </p:spTree>
    <p:extLst>
      <p:ext uri="{BB962C8B-B14F-4D97-AF65-F5344CB8AC3E}">
        <p14:creationId xmlns:p14="http://schemas.microsoft.com/office/powerpoint/2010/main" val="976360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if-statements, for loops and the which() function</a:t>
            </a:r>
          </a:p>
        </p:txBody>
      </p:sp>
      <p:pic>
        <p:nvPicPr>
          <p:cNvPr id="2" name="Picture 1"/>
          <p:cNvPicPr>
            <a:picLocks noChangeAspect="1"/>
          </p:cNvPicPr>
          <p:nvPr/>
        </p:nvPicPr>
        <p:blipFill rotWithShape="1">
          <a:blip r:embed="rId2"/>
          <a:srcRect b="5518"/>
          <a:stretch/>
        </p:blipFill>
        <p:spPr>
          <a:xfrm>
            <a:off x="822101" y="972664"/>
            <a:ext cx="10547797" cy="5602998"/>
          </a:xfrm>
          <a:prstGeom prst="rect">
            <a:avLst/>
          </a:prstGeom>
        </p:spPr>
      </p:pic>
    </p:spTree>
    <p:extLst>
      <p:ext uri="{BB962C8B-B14F-4D97-AF65-F5344CB8AC3E}">
        <p14:creationId xmlns:p14="http://schemas.microsoft.com/office/powerpoint/2010/main" val="343938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if-statements, for loops and the which() function</a:t>
            </a:r>
          </a:p>
        </p:txBody>
      </p:sp>
      <p:pic>
        <p:nvPicPr>
          <p:cNvPr id="3" name="Picture 2"/>
          <p:cNvPicPr>
            <a:picLocks noChangeAspect="1"/>
          </p:cNvPicPr>
          <p:nvPr/>
        </p:nvPicPr>
        <p:blipFill rotWithShape="1">
          <a:blip r:embed="rId2"/>
          <a:srcRect b="5143"/>
          <a:stretch/>
        </p:blipFill>
        <p:spPr>
          <a:xfrm>
            <a:off x="746975" y="972664"/>
            <a:ext cx="10496282" cy="5597809"/>
          </a:xfrm>
          <a:prstGeom prst="rect">
            <a:avLst/>
          </a:prstGeom>
        </p:spPr>
      </p:pic>
    </p:spTree>
    <p:extLst>
      <p:ext uri="{BB962C8B-B14F-4D97-AF65-F5344CB8AC3E}">
        <p14:creationId xmlns:p14="http://schemas.microsoft.com/office/powerpoint/2010/main" val="268552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6096000" cy="830997"/>
          </a:xfrm>
          <a:prstGeom prst="rect">
            <a:avLst/>
          </a:prstGeom>
          <a:noFill/>
        </p:spPr>
        <p:txBody>
          <a:bodyPr wrap="square" rtlCol="0">
            <a:spAutoFit/>
          </a:bodyPr>
          <a:lstStyle/>
          <a:p>
            <a:pPr algn="ctr"/>
            <a:r>
              <a:rPr lang="en-GB" sz="4800" dirty="0"/>
              <a:t>Why to learn R?</a:t>
            </a:r>
          </a:p>
        </p:txBody>
      </p:sp>
      <p:sp>
        <p:nvSpPr>
          <p:cNvPr id="5" name="TextBox 4"/>
          <p:cNvSpPr txBox="1"/>
          <p:nvPr/>
        </p:nvSpPr>
        <p:spPr>
          <a:xfrm>
            <a:off x="686873" y="1339403"/>
            <a:ext cx="5409127" cy="5262979"/>
          </a:xfrm>
          <a:prstGeom prst="rect">
            <a:avLst/>
          </a:prstGeom>
          <a:noFill/>
        </p:spPr>
        <p:txBody>
          <a:bodyPr wrap="square" rtlCol="0">
            <a:spAutoFit/>
          </a:bodyPr>
          <a:lstStyle/>
          <a:p>
            <a:pPr marL="285750" indent="-285750">
              <a:buFont typeface="Arial" panose="020B0604020202020204" pitchFamily="34" charset="0"/>
              <a:buChar char="•"/>
            </a:pPr>
            <a:r>
              <a:rPr lang="en-GB" sz="2400" dirty="0"/>
              <a:t>One of the main programming languages used for data science.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Popular in both academia and business.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Easiest to learn data science skills within R, data wrangling, data visualisation and machine learning.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Other, popular languages (e.g. Python) are more general, not just for data science.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IT’S FREE!</a:t>
            </a:r>
          </a:p>
        </p:txBody>
      </p:sp>
      <p:sp>
        <p:nvSpPr>
          <p:cNvPr id="6" name="TextBox 5"/>
          <p:cNvSpPr txBox="1"/>
          <p:nvPr/>
        </p:nvSpPr>
        <p:spPr>
          <a:xfrm>
            <a:off x="5986529" y="141667"/>
            <a:ext cx="6096000" cy="830997"/>
          </a:xfrm>
          <a:prstGeom prst="rect">
            <a:avLst/>
          </a:prstGeom>
          <a:noFill/>
        </p:spPr>
        <p:txBody>
          <a:bodyPr wrap="square" rtlCol="0">
            <a:spAutoFit/>
          </a:bodyPr>
          <a:lstStyle/>
          <a:p>
            <a:pPr algn="ctr"/>
            <a:r>
              <a:rPr lang="en-GB" sz="4800" dirty="0"/>
              <a:t>Why not to learn R?</a:t>
            </a:r>
          </a:p>
        </p:txBody>
      </p:sp>
      <p:sp>
        <p:nvSpPr>
          <p:cNvPr id="8" name="TextBox 7"/>
          <p:cNvSpPr txBox="1"/>
          <p:nvPr/>
        </p:nvSpPr>
        <p:spPr>
          <a:xfrm>
            <a:off x="6329965" y="1712891"/>
            <a:ext cx="5409127" cy="3785652"/>
          </a:xfrm>
          <a:prstGeom prst="rect">
            <a:avLst/>
          </a:prstGeom>
          <a:noFill/>
        </p:spPr>
        <p:txBody>
          <a:bodyPr wrap="square" rtlCol="0">
            <a:spAutoFit/>
          </a:bodyPr>
          <a:lstStyle/>
          <a:p>
            <a:pPr marL="285750" indent="-285750">
              <a:buFont typeface="Arial" panose="020B0604020202020204" pitchFamily="34" charset="0"/>
              <a:buChar char="•"/>
            </a:pPr>
            <a:r>
              <a:rPr lang="en-GB" sz="2400" dirty="0"/>
              <a:t>You might want a more general program such as Python (good for text analysis).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Harder to run full models (such as on something like Fortran).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Social sciences may benefit from a program like SPSS (although R does the same, just more generally).</a:t>
            </a:r>
          </a:p>
        </p:txBody>
      </p:sp>
    </p:spTree>
    <p:extLst>
      <p:ext uri="{BB962C8B-B14F-4D97-AF65-F5344CB8AC3E}">
        <p14:creationId xmlns:p14="http://schemas.microsoft.com/office/powerpoint/2010/main" val="2181293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if-statements, for loops and the which() function</a:t>
            </a:r>
          </a:p>
        </p:txBody>
      </p:sp>
      <p:pic>
        <p:nvPicPr>
          <p:cNvPr id="2" name="Picture 1"/>
          <p:cNvPicPr>
            <a:picLocks noChangeAspect="1"/>
          </p:cNvPicPr>
          <p:nvPr/>
        </p:nvPicPr>
        <p:blipFill rotWithShape="1">
          <a:blip r:embed="rId2"/>
          <a:srcRect b="5143"/>
          <a:stretch/>
        </p:blipFill>
        <p:spPr>
          <a:xfrm>
            <a:off x="834980" y="972664"/>
            <a:ext cx="10522039" cy="5611545"/>
          </a:xfrm>
          <a:prstGeom prst="rect">
            <a:avLst/>
          </a:prstGeom>
        </p:spPr>
      </p:pic>
    </p:spTree>
    <p:extLst>
      <p:ext uri="{BB962C8B-B14F-4D97-AF65-F5344CB8AC3E}">
        <p14:creationId xmlns:p14="http://schemas.microsoft.com/office/powerpoint/2010/main" val="60908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Make your own functions!</a:t>
            </a:r>
          </a:p>
        </p:txBody>
      </p:sp>
      <p:sp>
        <p:nvSpPr>
          <p:cNvPr id="3" name="TextBox 2"/>
          <p:cNvSpPr txBox="1"/>
          <p:nvPr/>
        </p:nvSpPr>
        <p:spPr>
          <a:xfrm>
            <a:off x="321972" y="2228046"/>
            <a:ext cx="4700788" cy="2862322"/>
          </a:xfrm>
          <a:prstGeom prst="rect">
            <a:avLst/>
          </a:prstGeom>
          <a:noFill/>
        </p:spPr>
        <p:txBody>
          <a:bodyPr wrap="square" rtlCol="0">
            <a:spAutoFit/>
          </a:bodyPr>
          <a:lstStyle/>
          <a:p>
            <a:pPr marL="285750" indent="-285750">
              <a:buFont typeface="Arial" panose="020B0604020202020204" pitchFamily="34" charset="0"/>
              <a:buChar char="•"/>
            </a:pPr>
            <a:r>
              <a:rPr lang="en-GB" dirty="0"/>
              <a:t>Everything learnt so far can be combined into self made functions.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Functions, as previously stated have an input, some arguments, and an output.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They are created as shown on the right.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They are written into a script and then can be used once that script has been sourced.</a:t>
            </a:r>
          </a:p>
        </p:txBody>
      </p:sp>
      <p:sp>
        <p:nvSpPr>
          <p:cNvPr id="5" name="TextBox 4"/>
          <p:cNvSpPr txBox="1"/>
          <p:nvPr/>
        </p:nvSpPr>
        <p:spPr>
          <a:xfrm>
            <a:off x="5499279" y="2936384"/>
            <a:ext cx="6465194" cy="1200329"/>
          </a:xfrm>
          <a:prstGeom prst="rect">
            <a:avLst/>
          </a:prstGeom>
          <a:noFill/>
        </p:spPr>
        <p:txBody>
          <a:bodyPr wrap="square" rtlCol="0">
            <a:spAutoFit/>
          </a:bodyPr>
          <a:lstStyle/>
          <a:p>
            <a:r>
              <a:rPr lang="en-GB" dirty="0" err="1"/>
              <a:t>function_name</a:t>
            </a:r>
            <a:r>
              <a:rPr lang="en-GB" dirty="0"/>
              <a:t> &lt;- function(arg1, arg2=default2, arg3) {</a:t>
            </a:r>
          </a:p>
          <a:p>
            <a:r>
              <a:rPr lang="en-GB" dirty="0"/>
              <a:t>			some commands</a:t>
            </a:r>
          </a:p>
          <a:p>
            <a:r>
              <a:rPr lang="en-GB" dirty="0"/>
              <a:t>			return(output)</a:t>
            </a:r>
          </a:p>
          <a:p>
            <a:r>
              <a:rPr lang="en-GB" dirty="0"/>
              <a:t>					          }</a:t>
            </a:r>
          </a:p>
        </p:txBody>
      </p:sp>
      <p:cxnSp>
        <p:nvCxnSpPr>
          <p:cNvPr id="9" name="Straight Arrow Connector 8"/>
          <p:cNvCxnSpPr/>
          <p:nvPr/>
        </p:nvCxnSpPr>
        <p:spPr>
          <a:xfrm flipH="1">
            <a:off x="6297769" y="1841679"/>
            <a:ext cx="244699" cy="1094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48270" y="1472347"/>
            <a:ext cx="1856598" cy="369332"/>
          </a:xfrm>
          <a:prstGeom prst="rect">
            <a:avLst/>
          </a:prstGeom>
          <a:noFill/>
        </p:spPr>
        <p:txBody>
          <a:bodyPr wrap="none" rtlCol="0">
            <a:spAutoFit/>
          </a:bodyPr>
          <a:lstStyle/>
          <a:p>
            <a:r>
              <a:rPr lang="en-GB" b="1" dirty="0"/>
              <a:t>Name of function</a:t>
            </a:r>
          </a:p>
        </p:txBody>
      </p:sp>
      <p:cxnSp>
        <p:nvCxnSpPr>
          <p:cNvPr id="12" name="Straight Arrow Connector 11"/>
          <p:cNvCxnSpPr>
            <a:stCxn id="13" idx="2"/>
          </p:cNvCxnSpPr>
          <p:nvPr/>
        </p:nvCxnSpPr>
        <p:spPr>
          <a:xfrm flipH="1">
            <a:off x="9182637" y="1830454"/>
            <a:ext cx="616881" cy="1105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99507" y="1184123"/>
            <a:ext cx="3400022" cy="646331"/>
          </a:xfrm>
          <a:prstGeom prst="rect">
            <a:avLst/>
          </a:prstGeom>
          <a:noFill/>
        </p:spPr>
        <p:txBody>
          <a:bodyPr wrap="square" rtlCol="0">
            <a:spAutoFit/>
          </a:bodyPr>
          <a:lstStyle/>
          <a:p>
            <a:pPr algn="ctr"/>
            <a:r>
              <a:rPr lang="en-GB" b="1" dirty="0"/>
              <a:t>The arguments for the function, can be given default values</a:t>
            </a:r>
          </a:p>
        </p:txBody>
      </p:sp>
      <p:cxnSp>
        <p:nvCxnSpPr>
          <p:cNvPr id="15" name="Straight Arrow Connector 14"/>
          <p:cNvCxnSpPr>
            <a:stCxn id="16" idx="0"/>
          </p:cNvCxnSpPr>
          <p:nvPr/>
        </p:nvCxnSpPr>
        <p:spPr>
          <a:xfrm flipV="1">
            <a:off x="6530309" y="3412902"/>
            <a:ext cx="1725049" cy="1117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12292" y="4530772"/>
            <a:ext cx="2836033" cy="369332"/>
          </a:xfrm>
          <a:prstGeom prst="rect">
            <a:avLst/>
          </a:prstGeom>
          <a:noFill/>
        </p:spPr>
        <p:txBody>
          <a:bodyPr wrap="none" rtlCol="0">
            <a:spAutoFit/>
          </a:bodyPr>
          <a:lstStyle/>
          <a:p>
            <a:r>
              <a:rPr lang="en-GB" b="1" dirty="0"/>
              <a:t>Commands using the inputs</a:t>
            </a:r>
          </a:p>
        </p:txBody>
      </p:sp>
      <p:cxnSp>
        <p:nvCxnSpPr>
          <p:cNvPr id="18" name="Straight Arrow Connector 17"/>
          <p:cNvCxnSpPr/>
          <p:nvPr/>
        </p:nvCxnSpPr>
        <p:spPr>
          <a:xfrm flipH="1" flipV="1">
            <a:off x="9182637" y="3844343"/>
            <a:ext cx="515156" cy="1246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99600" y="5060764"/>
            <a:ext cx="3996386" cy="1200329"/>
          </a:xfrm>
          <a:prstGeom prst="rect">
            <a:avLst/>
          </a:prstGeom>
          <a:noFill/>
        </p:spPr>
        <p:txBody>
          <a:bodyPr wrap="square" rtlCol="0">
            <a:spAutoFit/>
          </a:bodyPr>
          <a:lstStyle/>
          <a:p>
            <a:pPr algn="ctr"/>
            <a:r>
              <a:rPr lang="en-GB" b="1" dirty="0"/>
              <a:t>The return() function is used so that when you assign the output of the function to an object (or print it out), this is what is stored (or printed).</a:t>
            </a:r>
          </a:p>
        </p:txBody>
      </p:sp>
      <p:sp>
        <p:nvSpPr>
          <p:cNvPr id="6" name="Rectangle 5"/>
          <p:cNvSpPr/>
          <p:nvPr/>
        </p:nvSpPr>
        <p:spPr>
          <a:xfrm>
            <a:off x="5499279" y="2936384"/>
            <a:ext cx="5473521" cy="1200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064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Make your own functions!</a:t>
            </a:r>
          </a:p>
        </p:txBody>
      </p:sp>
      <p:pic>
        <p:nvPicPr>
          <p:cNvPr id="7" name="Picture 6"/>
          <p:cNvPicPr>
            <a:picLocks noChangeAspect="1"/>
          </p:cNvPicPr>
          <p:nvPr/>
        </p:nvPicPr>
        <p:blipFill rotWithShape="1">
          <a:blip r:embed="rId2"/>
          <a:srcRect b="5330"/>
          <a:stretch/>
        </p:blipFill>
        <p:spPr>
          <a:xfrm>
            <a:off x="751267" y="972664"/>
            <a:ext cx="10689465" cy="5689544"/>
          </a:xfrm>
          <a:prstGeom prst="rect">
            <a:avLst/>
          </a:prstGeom>
        </p:spPr>
      </p:pic>
    </p:spTree>
    <p:extLst>
      <p:ext uri="{BB962C8B-B14F-4D97-AF65-F5344CB8AC3E}">
        <p14:creationId xmlns:p14="http://schemas.microsoft.com/office/powerpoint/2010/main" val="123896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Reading in data</a:t>
            </a:r>
          </a:p>
        </p:txBody>
      </p:sp>
      <p:sp>
        <p:nvSpPr>
          <p:cNvPr id="2" name="TextBox 1"/>
          <p:cNvSpPr txBox="1"/>
          <p:nvPr/>
        </p:nvSpPr>
        <p:spPr>
          <a:xfrm>
            <a:off x="334853" y="1352281"/>
            <a:ext cx="6284890" cy="5078313"/>
          </a:xfrm>
          <a:prstGeom prst="rect">
            <a:avLst/>
          </a:prstGeom>
          <a:noFill/>
        </p:spPr>
        <p:txBody>
          <a:bodyPr wrap="square" rtlCol="0">
            <a:spAutoFit/>
          </a:bodyPr>
          <a:lstStyle/>
          <a:p>
            <a:pPr marL="285750" indent="-285750">
              <a:buFont typeface="Arial" panose="020B0604020202020204" pitchFamily="34" charset="0"/>
              <a:buChar char="•"/>
            </a:pPr>
            <a:r>
              <a:rPr lang="en-GB" dirty="0"/>
              <a:t>Data can be read into R from a number of different sources.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restrict use here to csv files, although other files are read in similarly.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Files are read in using the read.csv() file, with default arguments that there is a header row with column names in it (header=TRUE) and the separation character being a comma (</a:t>
            </a:r>
            <a:r>
              <a:rPr lang="en-GB" dirty="0" err="1"/>
              <a:t>sep</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 headers, the name of the columns can be used to select the values in the column using the $-sign. Example is shown on the right.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To see all the column names, use the function names().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file has to be in the current directory, or the file path has to be supplied.</a:t>
            </a:r>
          </a:p>
        </p:txBody>
      </p:sp>
      <p:sp>
        <p:nvSpPr>
          <p:cNvPr id="3" name="TextBox 2"/>
          <p:cNvSpPr txBox="1"/>
          <p:nvPr/>
        </p:nvSpPr>
        <p:spPr>
          <a:xfrm>
            <a:off x="6619743" y="2369713"/>
            <a:ext cx="3721995" cy="3139321"/>
          </a:xfrm>
          <a:prstGeom prst="rect">
            <a:avLst/>
          </a:prstGeom>
          <a:noFill/>
        </p:spPr>
        <p:txBody>
          <a:bodyPr wrap="square" rtlCol="0">
            <a:spAutoFit/>
          </a:bodyPr>
          <a:lstStyle/>
          <a:p>
            <a:r>
              <a:rPr lang="en-GB" dirty="0"/>
              <a:t>Table &lt;- read.csv(‘data.csv’)</a:t>
            </a:r>
          </a:p>
          <a:p>
            <a:endParaRPr lang="en-GB" dirty="0"/>
          </a:p>
          <a:p>
            <a:r>
              <a:rPr lang="en-GB" dirty="0"/>
              <a:t>print(Table$col1)</a:t>
            </a:r>
          </a:p>
          <a:p>
            <a:endParaRPr lang="en-GB" dirty="0"/>
          </a:p>
          <a:p>
            <a:r>
              <a:rPr lang="en-GB" dirty="0"/>
              <a:t>print(Table[,1])</a:t>
            </a:r>
          </a:p>
          <a:p>
            <a:endParaRPr lang="en-GB" dirty="0"/>
          </a:p>
          <a:p>
            <a:r>
              <a:rPr lang="en-GB" dirty="0"/>
              <a:t>names(Table)</a:t>
            </a:r>
          </a:p>
          <a:p>
            <a:endParaRPr lang="en-GB" dirty="0"/>
          </a:p>
          <a:p>
            <a:r>
              <a:rPr lang="en-GB" dirty="0" err="1"/>
              <a:t>Table$newcol</a:t>
            </a:r>
            <a:r>
              <a:rPr lang="en-GB" dirty="0"/>
              <a:t> &lt;- 5</a:t>
            </a:r>
          </a:p>
          <a:p>
            <a:endParaRPr lang="en-GB" dirty="0"/>
          </a:p>
          <a:p>
            <a:r>
              <a:rPr lang="en-GB" dirty="0" err="1"/>
              <a:t>Table$newcol</a:t>
            </a:r>
            <a:r>
              <a:rPr lang="en-GB" dirty="0"/>
              <a:t>[2] &lt;- 6</a:t>
            </a:r>
          </a:p>
        </p:txBody>
      </p:sp>
      <p:cxnSp>
        <p:nvCxnSpPr>
          <p:cNvPr id="6" name="Straight Arrow Connector 5"/>
          <p:cNvCxnSpPr/>
          <p:nvPr/>
        </p:nvCxnSpPr>
        <p:spPr>
          <a:xfrm flipH="1" flipV="1">
            <a:off x="8384149" y="3155324"/>
            <a:ext cx="1300767" cy="230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384149" y="3385375"/>
            <a:ext cx="1300767" cy="233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84916" y="2785210"/>
            <a:ext cx="2507084" cy="1200329"/>
          </a:xfrm>
          <a:prstGeom prst="rect">
            <a:avLst/>
          </a:prstGeom>
          <a:noFill/>
        </p:spPr>
        <p:txBody>
          <a:bodyPr wrap="square" rtlCol="0">
            <a:spAutoFit/>
          </a:bodyPr>
          <a:lstStyle/>
          <a:p>
            <a:pPr algn="ctr"/>
            <a:r>
              <a:rPr lang="en-GB" b="1" dirty="0"/>
              <a:t>These two do the same thing, assuming column one in the table is called ‘col1’.</a:t>
            </a:r>
          </a:p>
        </p:txBody>
      </p:sp>
      <p:sp>
        <p:nvSpPr>
          <p:cNvPr id="5" name="Rectangle 4"/>
          <p:cNvSpPr/>
          <p:nvPr/>
        </p:nvSpPr>
        <p:spPr>
          <a:xfrm>
            <a:off x="6619743" y="2279560"/>
            <a:ext cx="2820471" cy="33485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a:stCxn id="12" idx="1"/>
          </p:cNvCxnSpPr>
          <p:nvPr/>
        </p:nvCxnSpPr>
        <p:spPr>
          <a:xfrm flipH="1" flipV="1">
            <a:off x="8577330" y="5045434"/>
            <a:ext cx="1107586" cy="726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684916" y="4894958"/>
            <a:ext cx="2446980" cy="1754326"/>
          </a:xfrm>
          <a:prstGeom prst="rect">
            <a:avLst/>
          </a:prstGeom>
          <a:noFill/>
        </p:spPr>
        <p:txBody>
          <a:bodyPr wrap="square" rtlCol="0">
            <a:spAutoFit/>
          </a:bodyPr>
          <a:lstStyle/>
          <a:p>
            <a:pPr algn="ctr"/>
            <a:r>
              <a:rPr lang="en-GB" b="1" dirty="0"/>
              <a:t>Can make new column in table by adding them like so. In this case all values would be 5, and then the second row would change to 6.</a:t>
            </a:r>
          </a:p>
        </p:txBody>
      </p:sp>
    </p:spTree>
    <p:extLst>
      <p:ext uri="{BB962C8B-B14F-4D97-AF65-F5344CB8AC3E}">
        <p14:creationId xmlns:p14="http://schemas.microsoft.com/office/powerpoint/2010/main" val="1321146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Reading in data</a:t>
            </a:r>
          </a:p>
        </p:txBody>
      </p:sp>
      <p:pic>
        <p:nvPicPr>
          <p:cNvPr id="5" name="Picture 4"/>
          <p:cNvPicPr>
            <a:picLocks noChangeAspect="1"/>
          </p:cNvPicPr>
          <p:nvPr/>
        </p:nvPicPr>
        <p:blipFill rotWithShape="1">
          <a:blip r:embed="rId2"/>
          <a:srcRect b="5330"/>
          <a:stretch/>
        </p:blipFill>
        <p:spPr>
          <a:xfrm>
            <a:off x="751267" y="972664"/>
            <a:ext cx="10689465" cy="5689544"/>
          </a:xfrm>
          <a:prstGeom prst="rect">
            <a:avLst/>
          </a:prstGeom>
        </p:spPr>
      </p:pic>
    </p:spTree>
    <p:extLst>
      <p:ext uri="{BB962C8B-B14F-4D97-AF65-F5344CB8AC3E}">
        <p14:creationId xmlns:p14="http://schemas.microsoft.com/office/powerpoint/2010/main" val="51894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Making plots</a:t>
            </a:r>
          </a:p>
        </p:txBody>
      </p:sp>
      <p:sp>
        <p:nvSpPr>
          <p:cNvPr id="2" name="TextBox 1"/>
          <p:cNvSpPr txBox="1"/>
          <p:nvPr/>
        </p:nvSpPr>
        <p:spPr>
          <a:xfrm>
            <a:off x="215767" y="1387185"/>
            <a:ext cx="4647781" cy="5078313"/>
          </a:xfrm>
          <a:prstGeom prst="rect">
            <a:avLst/>
          </a:prstGeom>
          <a:noFill/>
        </p:spPr>
        <p:txBody>
          <a:bodyPr wrap="square" rtlCol="0">
            <a:spAutoFit/>
          </a:bodyPr>
          <a:lstStyle/>
          <a:p>
            <a:pPr marL="285750" indent="-285750">
              <a:buFont typeface="Arial" panose="020B0604020202020204" pitchFamily="34" charset="0"/>
              <a:buChar char="•"/>
            </a:pPr>
            <a:r>
              <a:rPr lang="en-GB" dirty="0"/>
              <a:t>Simple plots can be made with the plot() function.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plot either one variable (which will plot against the values 1,2,3,… on the x axis), or two values plotted against each other.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order of the variables is important; when there are two, the first one is plotted on the x axis. On its own, a variables will be plotted on the y axis.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arguments in this function allow you to customise plots (see the plot() help file for all info).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most important ones are shown on the right.</a:t>
            </a:r>
          </a:p>
        </p:txBody>
      </p:sp>
      <p:sp>
        <p:nvSpPr>
          <p:cNvPr id="6" name="TextBox 5"/>
          <p:cNvSpPr txBox="1"/>
          <p:nvPr/>
        </p:nvSpPr>
        <p:spPr>
          <a:xfrm>
            <a:off x="5088835" y="1387184"/>
            <a:ext cx="6804711" cy="5078313"/>
          </a:xfrm>
          <a:prstGeom prst="rect">
            <a:avLst/>
          </a:prstGeom>
          <a:noFill/>
        </p:spPr>
        <p:txBody>
          <a:bodyPr wrap="square" rtlCol="0">
            <a:spAutoFit/>
          </a:bodyPr>
          <a:lstStyle/>
          <a:p>
            <a:r>
              <a:rPr lang="en-GB" dirty="0"/>
              <a:t>type 	-	Default ‘p’ for points, can also be ‘l’ for line, or ‘b’ 		for both.</a:t>
            </a:r>
          </a:p>
          <a:p>
            <a:endParaRPr lang="en-GB" dirty="0"/>
          </a:p>
          <a:p>
            <a:r>
              <a:rPr lang="en-GB" dirty="0" err="1"/>
              <a:t>pch</a:t>
            </a:r>
            <a:r>
              <a:rPr lang="en-GB" dirty="0"/>
              <a:t>	-	The symbol plotted for points, you can google the 		numbers needed to get certain symbols, or plot 			letters or numbers by using them as a character 			string (e.g. </a:t>
            </a:r>
            <a:r>
              <a:rPr lang="en-GB" dirty="0" err="1"/>
              <a:t>pch</a:t>
            </a:r>
            <a:r>
              <a:rPr lang="en-GB" dirty="0"/>
              <a:t>=‘A’).</a:t>
            </a:r>
          </a:p>
          <a:p>
            <a:endParaRPr lang="en-GB" dirty="0"/>
          </a:p>
          <a:p>
            <a:r>
              <a:rPr lang="en-GB" dirty="0" err="1"/>
              <a:t>lty</a:t>
            </a:r>
            <a:r>
              <a:rPr lang="en-GB" dirty="0"/>
              <a:t>	-	The type of line plotted, default (1) is solid, dotted 		line would be </a:t>
            </a:r>
            <a:r>
              <a:rPr lang="en-GB" dirty="0" err="1"/>
              <a:t>lty</a:t>
            </a:r>
            <a:r>
              <a:rPr lang="en-GB" dirty="0"/>
              <a:t>=3 for example. Google the other 		numbers.</a:t>
            </a:r>
          </a:p>
          <a:p>
            <a:endParaRPr lang="en-GB" dirty="0"/>
          </a:p>
          <a:p>
            <a:r>
              <a:rPr lang="en-GB" dirty="0"/>
              <a:t>col	-	The colour of the line or points plotted.</a:t>
            </a:r>
          </a:p>
          <a:p>
            <a:endParaRPr lang="en-GB" dirty="0"/>
          </a:p>
          <a:p>
            <a:r>
              <a:rPr lang="en-GB" dirty="0"/>
              <a:t>main	-	The title of the plot, provided as a character string.</a:t>
            </a:r>
          </a:p>
          <a:p>
            <a:endParaRPr lang="en-GB" dirty="0"/>
          </a:p>
          <a:p>
            <a:r>
              <a:rPr lang="en-GB" dirty="0" err="1"/>
              <a:t>xlab</a:t>
            </a:r>
            <a:r>
              <a:rPr lang="en-GB" dirty="0"/>
              <a:t>/</a:t>
            </a:r>
            <a:r>
              <a:rPr lang="en-GB" dirty="0" err="1"/>
              <a:t>ylab</a:t>
            </a:r>
            <a:r>
              <a:rPr lang="en-GB" dirty="0"/>
              <a:t>	-	The labels of the x and y axis, again provided as a 		character string.</a:t>
            </a:r>
          </a:p>
        </p:txBody>
      </p:sp>
      <p:sp>
        <p:nvSpPr>
          <p:cNvPr id="3" name="Rectangle 2"/>
          <p:cNvSpPr/>
          <p:nvPr/>
        </p:nvSpPr>
        <p:spPr>
          <a:xfrm>
            <a:off x="4997003" y="1275008"/>
            <a:ext cx="7031865" cy="5293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9200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Making plots</a:t>
            </a:r>
          </a:p>
        </p:txBody>
      </p:sp>
      <p:pic>
        <p:nvPicPr>
          <p:cNvPr id="3" name="Picture 2"/>
          <p:cNvPicPr>
            <a:picLocks noChangeAspect="1"/>
          </p:cNvPicPr>
          <p:nvPr/>
        </p:nvPicPr>
        <p:blipFill rotWithShape="1">
          <a:blip r:embed="rId2"/>
          <a:srcRect l="37391" t="10996" r="6956" b="61165"/>
          <a:stretch/>
        </p:blipFill>
        <p:spPr>
          <a:xfrm>
            <a:off x="5285857" y="1683027"/>
            <a:ext cx="6785113" cy="19083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2" y="962440"/>
            <a:ext cx="5267325" cy="5257800"/>
          </a:xfrm>
          <a:prstGeom prst="rect">
            <a:avLst/>
          </a:prstGeom>
        </p:spPr>
      </p:pic>
      <p:sp>
        <p:nvSpPr>
          <p:cNvPr id="7" name="TextBox 6"/>
          <p:cNvSpPr txBox="1"/>
          <p:nvPr/>
        </p:nvSpPr>
        <p:spPr>
          <a:xfrm>
            <a:off x="18532" y="6211669"/>
            <a:ext cx="6384029" cy="646331"/>
          </a:xfrm>
          <a:prstGeom prst="rect">
            <a:avLst/>
          </a:prstGeom>
          <a:noFill/>
        </p:spPr>
        <p:txBody>
          <a:bodyPr wrap="square" rtlCol="0">
            <a:spAutoFit/>
          </a:bodyPr>
          <a:lstStyle/>
          <a:p>
            <a:r>
              <a:rPr lang="en-GB" dirty="0"/>
              <a:t>(To make a panelled figure, use the command ‘par(</a:t>
            </a:r>
            <a:r>
              <a:rPr lang="en-GB" dirty="0" err="1"/>
              <a:t>mfrow</a:t>
            </a:r>
            <a:r>
              <a:rPr lang="en-GB" dirty="0"/>
              <a:t>=c(2,2))’ to make a 2 row by 2 col set of plots filled by row first)</a:t>
            </a:r>
          </a:p>
        </p:txBody>
      </p:sp>
      <p:sp>
        <p:nvSpPr>
          <p:cNvPr id="8" name="TextBox 7"/>
          <p:cNvSpPr txBox="1"/>
          <p:nvPr/>
        </p:nvSpPr>
        <p:spPr>
          <a:xfrm>
            <a:off x="5913164" y="4024341"/>
            <a:ext cx="5252819" cy="1754326"/>
          </a:xfrm>
          <a:prstGeom prst="rect">
            <a:avLst/>
          </a:prstGeom>
          <a:noFill/>
        </p:spPr>
        <p:txBody>
          <a:bodyPr wrap="square" rtlCol="0">
            <a:spAutoFit/>
          </a:bodyPr>
          <a:lstStyle/>
          <a:p>
            <a:r>
              <a:rPr lang="en-GB" dirty="0"/>
              <a:t>Once you have made a plot, you can save as you would a script, by going to File -&gt; Save as… when the plot is the active window.</a:t>
            </a:r>
          </a:p>
          <a:p>
            <a:endParaRPr lang="en-GB" dirty="0"/>
          </a:p>
          <a:p>
            <a:r>
              <a:rPr lang="en-GB" dirty="0"/>
              <a:t>You can click and drag the size/shape of the window before saving.</a:t>
            </a:r>
          </a:p>
        </p:txBody>
      </p:sp>
    </p:spTree>
    <p:extLst>
      <p:ext uri="{BB962C8B-B14F-4D97-AF65-F5344CB8AC3E}">
        <p14:creationId xmlns:p14="http://schemas.microsoft.com/office/powerpoint/2010/main" val="350365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Making plots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906" y="972664"/>
            <a:ext cx="9352188" cy="5650507"/>
          </a:xfrm>
          <a:prstGeom prst="rect">
            <a:avLst/>
          </a:prstGeom>
        </p:spPr>
      </p:pic>
    </p:spTree>
    <p:extLst>
      <p:ext uri="{BB962C8B-B14F-4D97-AF65-F5344CB8AC3E}">
        <p14:creationId xmlns:p14="http://schemas.microsoft.com/office/powerpoint/2010/main" val="3074012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Various analysis/plotting</a:t>
            </a:r>
          </a:p>
        </p:txBody>
      </p:sp>
      <p:sp>
        <p:nvSpPr>
          <p:cNvPr id="3" name="TextBox 2"/>
          <p:cNvSpPr txBox="1"/>
          <p:nvPr/>
        </p:nvSpPr>
        <p:spPr>
          <a:xfrm>
            <a:off x="708337" y="2060620"/>
            <a:ext cx="9659156" cy="3693319"/>
          </a:xfrm>
          <a:prstGeom prst="rect">
            <a:avLst/>
          </a:prstGeom>
          <a:noFill/>
        </p:spPr>
        <p:txBody>
          <a:bodyPr wrap="square" rtlCol="0">
            <a:spAutoFit/>
          </a:bodyPr>
          <a:lstStyle/>
          <a:p>
            <a:pPr marL="285750" indent="-285750">
              <a:buFont typeface="Arial" panose="020B0604020202020204" pitchFamily="34" charset="0"/>
              <a:buChar char="•"/>
            </a:pPr>
            <a:r>
              <a:rPr lang="en-GB" dirty="0"/>
              <a:t>We have learned how to carry out simple analysis </a:t>
            </a:r>
            <a:r>
              <a:rPr lang="en-GB" dirty="0" err="1"/>
              <a:t>etc</a:t>
            </a:r>
            <a:r>
              <a:rPr lang="en-GB" dirty="0"/>
              <a:t> in previous slides.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now look at some more analysis and plotting we can do.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is a focus here on the programming side rather than the mathematics side.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It’s impossible to show all the analysis that R can do here, but simple tests should work similarly and with help files it should not be a problem to run other analyses.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focus on the cars csv file from previous slides for this part (mixed in with some table manipulation also seen).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47173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Various analysis/plotting</a:t>
            </a:r>
          </a:p>
        </p:txBody>
      </p:sp>
      <p:pic>
        <p:nvPicPr>
          <p:cNvPr id="2" name="Picture 1"/>
          <p:cNvPicPr>
            <a:picLocks noChangeAspect="1"/>
          </p:cNvPicPr>
          <p:nvPr/>
        </p:nvPicPr>
        <p:blipFill rotWithShape="1">
          <a:blip r:embed="rId2"/>
          <a:srcRect b="5330"/>
          <a:stretch/>
        </p:blipFill>
        <p:spPr>
          <a:xfrm>
            <a:off x="860738" y="972664"/>
            <a:ext cx="10470524" cy="5573011"/>
          </a:xfrm>
          <a:prstGeom prst="rect">
            <a:avLst/>
          </a:prstGeom>
        </p:spPr>
      </p:pic>
    </p:spTree>
    <p:extLst>
      <p:ext uri="{BB962C8B-B14F-4D97-AF65-F5344CB8AC3E}">
        <p14:creationId xmlns:p14="http://schemas.microsoft.com/office/powerpoint/2010/main" val="300505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Installing R</a:t>
            </a:r>
          </a:p>
        </p:txBody>
      </p:sp>
      <p:pic>
        <p:nvPicPr>
          <p:cNvPr id="5" name="Picture 4"/>
          <p:cNvPicPr>
            <a:picLocks noChangeAspect="1"/>
          </p:cNvPicPr>
          <p:nvPr/>
        </p:nvPicPr>
        <p:blipFill rotWithShape="1">
          <a:blip r:embed="rId2"/>
          <a:srcRect b="7209"/>
          <a:stretch/>
        </p:blipFill>
        <p:spPr>
          <a:xfrm>
            <a:off x="360608" y="1675122"/>
            <a:ext cx="6787166" cy="3540822"/>
          </a:xfrm>
          <a:prstGeom prst="rect">
            <a:avLst/>
          </a:prstGeom>
        </p:spPr>
      </p:pic>
      <p:sp>
        <p:nvSpPr>
          <p:cNvPr id="6" name="TextBox 5"/>
          <p:cNvSpPr txBox="1"/>
          <p:nvPr/>
        </p:nvSpPr>
        <p:spPr>
          <a:xfrm>
            <a:off x="7624293" y="1378909"/>
            <a:ext cx="3953814" cy="4524315"/>
          </a:xfrm>
          <a:prstGeom prst="rect">
            <a:avLst/>
          </a:prstGeom>
          <a:noFill/>
        </p:spPr>
        <p:txBody>
          <a:bodyPr wrap="square" rtlCol="0">
            <a:spAutoFit/>
          </a:bodyPr>
          <a:lstStyle/>
          <a:p>
            <a:pPr marL="285750" indent="-285750">
              <a:buFont typeface="Arial" panose="020B0604020202020204" pitchFamily="34" charset="0"/>
              <a:buChar char="•"/>
            </a:pPr>
            <a:r>
              <a:rPr lang="en-GB" dirty="0"/>
              <a:t>R can be downloaded from the CRAN project website – cran.r-project.org (or you can google it).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Click ‘Download R for…’ for whichever platform you’re using and follow the instructions (each platform is different).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is another programme called </a:t>
            </a:r>
            <a:r>
              <a:rPr lang="en-GB" dirty="0" err="1"/>
              <a:t>RStudio</a:t>
            </a:r>
            <a:r>
              <a:rPr lang="en-GB" dirty="0"/>
              <a:t> which uses the R programming language with more ‘thrills’ but we focus on R here for simplicity.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7" name="Oval 6"/>
          <p:cNvSpPr/>
          <p:nvPr/>
        </p:nvSpPr>
        <p:spPr>
          <a:xfrm>
            <a:off x="2266682" y="2485623"/>
            <a:ext cx="1313645" cy="6439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6210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Various analysis/plotting</a:t>
            </a:r>
          </a:p>
        </p:txBody>
      </p:sp>
      <p:pic>
        <p:nvPicPr>
          <p:cNvPr id="3" name="Picture 2"/>
          <p:cNvPicPr>
            <a:picLocks noChangeAspect="1"/>
          </p:cNvPicPr>
          <p:nvPr/>
        </p:nvPicPr>
        <p:blipFill rotWithShape="1">
          <a:blip r:embed="rId2"/>
          <a:srcRect b="9840"/>
          <a:stretch/>
        </p:blipFill>
        <p:spPr>
          <a:xfrm>
            <a:off x="680434" y="972664"/>
            <a:ext cx="10831132" cy="54903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25" y="972664"/>
            <a:ext cx="5344732" cy="2623267"/>
          </a:xfrm>
          <a:prstGeom prst="rect">
            <a:avLst/>
          </a:prstGeom>
        </p:spPr>
      </p:pic>
    </p:spTree>
    <p:extLst>
      <p:ext uri="{BB962C8B-B14F-4D97-AF65-F5344CB8AC3E}">
        <p14:creationId xmlns:p14="http://schemas.microsoft.com/office/powerpoint/2010/main" val="2053204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Linear Regression</a:t>
            </a:r>
          </a:p>
        </p:txBody>
      </p:sp>
      <p:sp>
        <p:nvSpPr>
          <p:cNvPr id="3" name="TextBox 2"/>
          <p:cNvSpPr txBox="1"/>
          <p:nvPr/>
        </p:nvSpPr>
        <p:spPr>
          <a:xfrm>
            <a:off x="347728" y="2009105"/>
            <a:ext cx="4919731" cy="3693319"/>
          </a:xfrm>
          <a:prstGeom prst="rect">
            <a:avLst/>
          </a:prstGeom>
          <a:noFill/>
        </p:spPr>
        <p:txBody>
          <a:bodyPr wrap="square" rtlCol="0">
            <a:spAutoFit/>
          </a:bodyPr>
          <a:lstStyle/>
          <a:p>
            <a:pPr marL="285750" indent="-285750">
              <a:buFont typeface="Arial" panose="020B0604020202020204" pitchFamily="34" charset="0"/>
              <a:buChar char="•"/>
            </a:pPr>
            <a:r>
              <a:rPr lang="en-GB" dirty="0"/>
              <a:t>We now look at linear regression, used to model the relationship between some explanatory variables and dependent variable.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will again look at the cars dataset, treating the miles per gallon (mpg) variable as the dependent one we are trying to explain.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assign the output of the lm() function to an object, which we can use the summary function on. This tells us how well the model fits and how important each variable is in explaining the dependent variable.</a:t>
            </a:r>
          </a:p>
        </p:txBody>
      </p:sp>
      <p:sp>
        <p:nvSpPr>
          <p:cNvPr id="2" name="TextBox 1"/>
          <p:cNvSpPr txBox="1"/>
          <p:nvPr/>
        </p:nvSpPr>
        <p:spPr>
          <a:xfrm>
            <a:off x="5640947" y="2949263"/>
            <a:ext cx="6349284" cy="923330"/>
          </a:xfrm>
          <a:prstGeom prst="rect">
            <a:avLst/>
          </a:prstGeom>
          <a:noFill/>
        </p:spPr>
        <p:txBody>
          <a:bodyPr wrap="square" rtlCol="0">
            <a:spAutoFit/>
          </a:bodyPr>
          <a:lstStyle/>
          <a:p>
            <a:r>
              <a:rPr lang="en-GB" dirty="0" err="1"/>
              <a:t>mymodel</a:t>
            </a:r>
            <a:r>
              <a:rPr lang="en-GB" dirty="0"/>
              <a:t> &lt;- lm(</a:t>
            </a:r>
            <a:r>
              <a:rPr lang="en-GB" dirty="0" err="1"/>
              <a:t>dependentvariable</a:t>
            </a:r>
            <a:r>
              <a:rPr lang="en-GB" dirty="0"/>
              <a:t> ~ explanatory1 + explanatory2)</a:t>
            </a:r>
          </a:p>
          <a:p>
            <a:endParaRPr lang="en-GB" dirty="0"/>
          </a:p>
          <a:p>
            <a:r>
              <a:rPr lang="en-GB" dirty="0"/>
              <a:t>summary(</a:t>
            </a:r>
            <a:r>
              <a:rPr lang="en-GB" dirty="0" err="1"/>
              <a:t>mymodel</a:t>
            </a:r>
            <a:r>
              <a:rPr lang="en-GB" dirty="0"/>
              <a:t>)</a:t>
            </a:r>
          </a:p>
        </p:txBody>
      </p:sp>
      <p:cxnSp>
        <p:nvCxnSpPr>
          <p:cNvPr id="6" name="Straight Arrow Connector 5"/>
          <p:cNvCxnSpPr/>
          <p:nvPr/>
        </p:nvCxnSpPr>
        <p:spPr>
          <a:xfrm flipH="1">
            <a:off x="6220496" y="2202287"/>
            <a:ext cx="257577" cy="746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20044" y="1555956"/>
            <a:ext cx="1931831" cy="646331"/>
          </a:xfrm>
          <a:prstGeom prst="rect">
            <a:avLst/>
          </a:prstGeom>
          <a:noFill/>
        </p:spPr>
        <p:txBody>
          <a:bodyPr wrap="square" rtlCol="0">
            <a:spAutoFit/>
          </a:bodyPr>
          <a:lstStyle/>
          <a:p>
            <a:pPr algn="ctr"/>
            <a:r>
              <a:rPr lang="en-GB" b="1" dirty="0"/>
              <a:t>Assigning output to an object</a:t>
            </a:r>
          </a:p>
        </p:txBody>
      </p:sp>
      <p:cxnSp>
        <p:nvCxnSpPr>
          <p:cNvPr id="9" name="Straight Arrow Connector 8"/>
          <p:cNvCxnSpPr>
            <a:stCxn id="10" idx="2"/>
          </p:cNvCxnSpPr>
          <p:nvPr/>
        </p:nvCxnSpPr>
        <p:spPr>
          <a:xfrm flipH="1">
            <a:off x="8036418" y="2017621"/>
            <a:ext cx="779171" cy="931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68991" y="1094291"/>
            <a:ext cx="1893195" cy="923330"/>
          </a:xfrm>
          <a:prstGeom prst="rect">
            <a:avLst/>
          </a:prstGeom>
          <a:noFill/>
        </p:spPr>
        <p:txBody>
          <a:bodyPr wrap="square" rtlCol="0">
            <a:spAutoFit/>
          </a:bodyPr>
          <a:lstStyle/>
          <a:p>
            <a:pPr algn="ctr"/>
            <a:r>
              <a:rPr lang="en-GB" b="1" dirty="0"/>
              <a:t>A vector of the dependent measurements</a:t>
            </a:r>
          </a:p>
        </p:txBody>
      </p:sp>
      <p:cxnSp>
        <p:nvCxnSpPr>
          <p:cNvPr id="12" name="Straight Arrow Connector 11"/>
          <p:cNvCxnSpPr>
            <a:stCxn id="15" idx="0"/>
          </p:cNvCxnSpPr>
          <p:nvPr/>
        </p:nvCxnSpPr>
        <p:spPr>
          <a:xfrm flipH="1" flipV="1">
            <a:off x="9852341" y="3335629"/>
            <a:ext cx="476516" cy="111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5" idx="0"/>
          </p:cNvCxnSpPr>
          <p:nvPr/>
        </p:nvCxnSpPr>
        <p:spPr>
          <a:xfrm flipV="1">
            <a:off x="10328857" y="3335629"/>
            <a:ext cx="540912" cy="111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182638" y="4446129"/>
            <a:ext cx="2292438" cy="1200329"/>
          </a:xfrm>
          <a:prstGeom prst="rect">
            <a:avLst/>
          </a:prstGeom>
          <a:noFill/>
        </p:spPr>
        <p:txBody>
          <a:bodyPr wrap="square" rtlCol="0">
            <a:spAutoFit/>
          </a:bodyPr>
          <a:lstStyle/>
          <a:p>
            <a:pPr algn="ctr"/>
            <a:r>
              <a:rPr lang="en-GB" b="1" dirty="0"/>
              <a:t>Vectors of explanatory variables (can have any number)</a:t>
            </a:r>
          </a:p>
        </p:txBody>
      </p:sp>
      <p:cxnSp>
        <p:nvCxnSpPr>
          <p:cNvPr id="17" name="Straight Arrow Connector 16"/>
          <p:cNvCxnSpPr>
            <a:stCxn id="18" idx="0"/>
          </p:cNvCxnSpPr>
          <p:nvPr/>
        </p:nvCxnSpPr>
        <p:spPr>
          <a:xfrm flipH="1" flipV="1">
            <a:off x="6626179" y="3924214"/>
            <a:ext cx="463643" cy="615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40947" y="4539856"/>
            <a:ext cx="2897749" cy="923330"/>
          </a:xfrm>
          <a:prstGeom prst="rect">
            <a:avLst/>
          </a:prstGeom>
          <a:noFill/>
        </p:spPr>
        <p:txBody>
          <a:bodyPr wrap="square" rtlCol="0">
            <a:spAutoFit/>
          </a:bodyPr>
          <a:lstStyle/>
          <a:p>
            <a:pPr algn="ctr"/>
            <a:r>
              <a:rPr lang="en-GB" b="1" dirty="0"/>
              <a:t>Gives a summary of the model, information about the variables, overall fit etc.</a:t>
            </a:r>
          </a:p>
        </p:txBody>
      </p:sp>
      <p:sp>
        <p:nvSpPr>
          <p:cNvPr id="20" name="TextBox 19"/>
          <p:cNvSpPr txBox="1"/>
          <p:nvPr/>
        </p:nvSpPr>
        <p:spPr>
          <a:xfrm>
            <a:off x="0" y="6078828"/>
            <a:ext cx="12191999" cy="400110"/>
          </a:xfrm>
          <a:prstGeom prst="rect">
            <a:avLst/>
          </a:prstGeom>
          <a:noFill/>
        </p:spPr>
        <p:txBody>
          <a:bodyPr wrap="square" rtlCol="0">
            <a:spAutoFit/>
          </a:bodyPr>
          <a:lstStyle/>
          <a:p>
            <a:pPr algn="ctr"/>
            <a:r>
              <a:rPr lang="en-GB" sz="2000" b="1" dirty="0"/>
              <a:t>Linear regression models are of the form: y = a*x1 + b*x2 + c*x3 + … + intercept</a:t>
            </a:r>
          </a:p>
        </p:txBody>
      </p:sp>
      <p:sp>
        <p:nvSpPr>
          <p:cNvPr id="11" name="Rectangle 10"/>
          <p:cNvSpPr/>
          <p:nvPr/>
        </p:nvSpPr>
        <p:spPr>
          <a:xfrm>
            <a:off x="5481407" y="2949263"/>
            <a:ext cx="6611855" cy="9749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8967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Linear Regression</a:t>
            </a:r>
          </a:p>
        </p:txBody>
      </p:sp>
      <p:pic>
        <p:nvPicPr>
          <p:cNvPr id="5" name="Picture 4"/>
          <p:cNvPicPr>
            <a:picLocks noChangeAspect="1"/>
          </p:cNvPicPr>
          <p:nvPr/>
        </p:nvPicPr>
        <p:blipFill rotWithShape="1">
          <a:blip r:embed="rId2"/>
          <a:srcRect b="5486"/>
          <a:stretch/>
        </p:blipFill>
        <p:spPr>
          <a:xfrm>
            <a:off x="854765" y="972664"/>
            <a:ext cx="10482470" cy="5570222"/>
          </a:xfrm>
          <a:prstGeom prst="rect">
            <a:avLst/>
          </a:prstGeom>
        </p:spPr>
      </p:pic>
    </p:spTree>
    <p:extLst>
      <p:ext uri="{BB962C8B-B14F-4D97-AF65-F5344CB8AC3E}">
        <p14:creationId xmlns:p14="http://schemas.microsoft.com/office/powerpoint/2010/main" val="2669483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Linear Regression</a:t>
            </a:r>
          </a:p>
        </p:txBody>
      </p:sp>
      <p:pic>
        <p:nvPicPr>
          <p:cNvPr id="5" name="Picture 4"/>
          <p:cNvPicPr>
            <a:picLocks noChangeAspect="1"/>
          </p:cNvPicPr>
          <p:nvPr/>
        </p:nvPicPr>
        <p:blipFill rotWithShape="1">
          <a:blip r:embed="rId2"/>
          <a:srcRect b="5486"/>
          <a:stretch/>
        </p:blipFill>
        <p:spPr>
          <a:xfrm>
            <a:off x="854765" y="972664"/>
            <a:ext cx="10482470" cy="5570222"/>
          </a:xfrm>
          <a:prstGeom prst="rect">
            <a:avLst/>
          </a:prstGeom>
        </p:spPr>
      </p:pic>
      <p:sp>
        <p:nvSpPr>
          <p:cNvPr id="2" name="Rectangle 1"/>
          <p:cNvSpPr/>
          <p:nvPr/>
        </p:nvSpPr>
        <p:spPr>
          <a:xfrm>
            <a:off x="4816698" y="1062817"/>
            <a:ext cx="7375301" cy="53379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p:cNvSpPr txBox="1"/>
          <p:nvPr/>
        </p:nvSpPr>
        <p:spPr>
          <a:xfrm>
            <a:off x="1738648" y="3843203"/>
            <a:ext cx="436338" cy="369332"/>
          </a:xfrm>
          <a:prstGeom prst="rect">
            <a:avLst/>
          </a:prstGeom>
          <a:noFill/>
        </p:spPr>
        <p:txBody>
          <a:bodyPr wrap="none" rtlCol="0">
            <a:spAutoFit/>
          </a:bodyPr>
          <a:lstStyle/>
          <a:p>
            <a:r>
              <a:rPr lang="en-GB" dirty="0"/>
              <a:t>(a)</a:t>
            </a:r>
          </a:p>
        </p:txBody>
      </p:sp>
      <p:sp>
        <p:nvSpPr>
          <p:cNvPr id="6" name="TextBox 5"/>
          <p:cNvSpPr txBox="1"/>
          <p:nvPr/>
        </p:nvSpPr>
        <p:spPr>
          <a:xfrm>
            <a:off x="4816699" y="1257880"/>
            <a:ext cx="7375301" cy="5324535"/>
          </a:xfrm>
          <a:prstGeom prst="rect">
            <a:avLst/>
          </a:prstGeom>
          <a:noFill/>
        </p:spPr>
        <p:txBody>
          <a:bodyPr wrap="square" rtlCol="0">
            <a:spAutoFit/>
          </a:bodyPr>
          <a:lstStyle/>
          <a:p>
            <a:pPr marL="342900" indent="-342900">
              <a:buAutoNum type="alphaLcParenBoth"/>
            </a:pPr>
            <a:r>
              <a:rPr lang="en-GB" sz="1600" dirty="0"/>
              <a:t>These are the coefficients in the model used to estimate mpg. The model in this case is:</a:t>
            </a:r>
          </a:p>
          <a:p>
            <a:pPr marL="342900" indent="-342900">
              <a:buAutoNum type="alphaLcParenBoth"/>
            </a:pPr>
            <a:endParaRPr lang="en-GB" sz="1600" dirty="0"/>
          </a:p>
          <a:p>
            <a:r>
              <a:rPr lang="en-GB" sz="1600" dirty="0"/>
              <a:t>	mpg = -0.03*</a:t>
            </a:r>
            <a:r>
              <a:rPr lang="en-GB" sz="1600" dirty="0" err="1"/>
              <a:t>hp</a:t>
            </a:r>
            <a:r>
              <a:rPr lang="en-GB" sz="1600" dirty="0"/>
              <a:t> -3.88*</a:t>
            </a:r>
            <a:r>
              <a:rPr lang="en-GB" sz="1600" dirty="0" err="1"/>
              <a:t>wt</a:t>
            </a:r>
            <a:r>
              <a:rPr lang="en-GB" sz="1600" dirty="0"/>
              <a:t> + 37.23		(using estimates in table)</a:t>
            </a:r>
          </a:p>
          <a:p>
            <a:endParaRPr lang="en-GB" sz="1600" dirty="0"/>
          </a:p>
          <a:p>
            <a:r>
              <a:rPr lang="en-GB" sz="1600" dirty="0"/>
              <a:t>This means there is a negative relationship between </a:t>
            </a:r>
            <a:r>
              <a:rPr lang="en-GB" sz="1600" dirty="0" err="1"/>
              <a:t>hp</a:t>
            </a:r>
            <a:r>
              <a:rPr lang="en-GB" sz="1600" dirty="0"/>
              <a:t> and mpg, and </a:t>
            </a:r>
            <a:r>
              <a:rPr lang="en-GB" sz="1600" dirty="0" err="1"/>
              <a:t>wt</a:t>
            </a:r>
            <a:r>
              <a:rPr lang="en-GB" sz="1600" dirty="0"/>
              <a:t> and mpg.</a:t>
            </a:r>
          </a:p>
          <a:p>
            <a:endParaRPr lang="en-GB" sz="1600" dirty="0"/>
          </a:p>
          <a:p>
            <a:r>
              <a:rPr lang="en-GB" sz="1600" dirty="0"/>
              <a:t>(b) The significance of each variable; how different from zero the estimate in (a) is. Zero would suggest the variable is not significant and so not needed in the model/equation above. The ‘</a:t>
            </a:r>
            <a:r>
              <a:rPr lang="en-GB" sz="1600" dirty="0" err="1"/>
              <a:t>Signif</a:t>
            </a:r>
            <a:r>
              <a:rPr lang="en-GB" sz="1600" dirty="0"/>
              <a:t>. codes’ are a key for the stars; p&lt;0.01 (p=0.00145) for </a:t>
            </a:r>
            <a:r>
              <a:rPr lang="en-GB" sz="1600" dirty="0" err="1"/>
              <a:t>hp</a:t>
            </a:r>
            <a:r>
              <a:rPr lang="en-GB" sz="1600" dirty="0"/>
              <a:t> so is very significant, and </a:t>
            </a:r>
            <a:r>
              <a:rPr lang="en-GB" sz="1600" dirty="0" err="1"/>
              <a:t>wt</a:t>
            </a:r>
            <a:r>
              <a:rPr lang="en-GB" sz="1600" dirty="0"/>
              <a:t> has p&lt;0.001 so is even more significant.</a:t>
            </a:r>
          </a:p>
          <a:p>
            <a:endParaRPr lang="en-GB" sz="1600" dirty="0"/>
          </a:p>
          <a:p>
            <a:r>
              <a:rPr lang="en-GB" sz="1600" dirty="0"/>
              <a:t>(c) R-squared values tells you have much of the variance is explained by the model when compared to a model where all the coefficients is zero and using the mean value as the intercept. 82.6% is very good.</a:t>
            </a:r>
          </a:p>
          <a:p>
            <a:endParaRPr lang="en-GB" sz="1600" dirty="0"/>
          </a:p>
          <a:p>
            <a:r>
              <a:rPr lang="en-GB" sz="1600" dirty="0"/>
              <a:t>(d) The F-statistic tells you the ratio between the variance explained and unexplained by the model, and the p-value gives the significance of this. Can be thought of as a measure of the model fit as a whole (very good in this case!)</a:t>
            </a:r>
          </a:p>
          <a:p>
            <a:endParaRPr lang="en-GB" dirty="0"/>
          </a:p>
          <a:p>
            <a:endParaRPr lang="en-GB" dirty="0"/>
          </a:p>
        </p:txBody>
      </p:sp>
      <p:sp>
        <p:nvSpPr>
          <p:cNvPr id="7" name="TextBox 6"/>
          <p:cNvSpPr txBox="1"/>
          <p:nvPr/>
        </p:nvSpPr>
        <p:spPr>
          <a:xfrm>
            <a:off x="3696236" y="3837902"/>
            <a:ext cx="447558" cy="369332"/>
          </a:xfrm>
          <a:prstGeom prst="rect">
            <a:avLst/>
          </a:prstGeom>
          <a:noFill/>
        </p:spPr>
        <p:txBody>
          <a:bodyPr wrap="none" rtlCol="0">
            <a:spAutoFit/>
          </a:bodyPr>
          <a:lstStyle/>
          <a:p>
            <a:r>
              <a:rPr lang="en-GB" dirty="0"/>
              <a:t>(b)</a:t>
            </a:r>
          </a:p>
        </p:txBody>
      </p:sp>
      <p:sp>
        <p:nvSpPr>
          <p:cNvPr id="8" name="TextBox 7"/>
          <p:cNvSpPr txBox="1"/>
          <p:nvPr/>
        </p:nvSpPr>
        <p:spPr>
          <a:xfrm>
            <a:off x="2253802" y="4855334"/>
            <a:ext cx="423514" cy="369332"/>
          </a:xfrm>
          <a:prstGeom prst="rect">
            <a:avLst/>
          </a:prstGeom>
          <a:noFill/>
        </p:spPr>
        <p:txBody>
          <a:bodyPr wrap="none" rtlCol="0">
            <a:spAutoFit/>
          </a:bodyPr>
          <a:lstStyle/>
          <a:p>
            <a:r>
              <a:rPr lang="en-GB" dirty="0"/>
              <a:t>(c)</a:t>
            </a:r>
          </a:p>
        </p:txBody>
      </p:sp>
      <p:sp>
        <p:nvSpPr>
          <p:cNvPr id="9" name="TextBox 8"/>
          <p:cNvSpPr txBox="1"/>
          <p:nvPr/>
        </p:nvSpPr>
        <p:spPr>
          <a:xfrm>
            <a:off x="3103808" y="5318972"/>
            <a:ext cx="447558" cy="369332"/>
          </a:xfrm>
          <a:prstGeom prst="rect">
            <a:avLst/>
          </a:prstGeom>
          <a:noFill/>
        </p:spPr>
        <p:txBody>
          <a:bodyPr wrap="none" rtlCol="0">
            <a:spAutoFit/>
          </a:bodyPr>
          <a:lstStyle/>
          <a:p>
            <a:r>
              <a:rPr lang="en-GB" dirty="0"/>
              <a:t>(d)</a:t>
            </a:r>
          </a:p>
        </p:txBody>
      </p:sp>
    </p:spTree>
    <p:extLst>
      <p:ext uri="{BB962C8B-B14F-4D97-AF65-F5344CB8AC3E}">
        <p14:creationId xmlns:p14="http://schemas.microsoft.com/office/powerpoint/2010/main" val="3018188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Worksheets</a:t>
            </a:r>
          </a:p>
        </p:txBody>
      </p:sp>
      <p:sp>
        <p:nvSpPr>
          <p:cNvPr id="10" name="TextBox 9"/>
          <p:cNvSpPr txBox="1"/>
          <p:nvPr/>
        </p:nvSpPr>
        <p:spPr>
          <a:xfrm>
            <a:off x="1120462" y="1609859"/>
            <a:ext cx="9388699" cy="4247317"/>
          </a:xfrm>
          <a:prstGeom prst="rect">
            <a:avLst/>
          </a:prstGeom>
          <a:noFill/>
        </p:spPr>
        <p:txBody>
          <a:bodyPr wrap="square" rtlCol="0">
            <a:spAutoFit/>
          </a:bodyPr>
          <a:lstStyle/>
          <a:p>
            <a:pPr marL="285750" indent="-285750">
              <a:buFont typeface="Arial" panose="020B0604020202020204" pitchFamily="34" charset="0"/>
              <a:buChar char="•"/>
            </a:pPr>
            <a:r>
              <a:rPr lang="en-GB" dirty="0"/>
              <a:t>There are some worksheets to complete. The first one is designed to look at using R, writing simple functions and some basic analysis. The second and third are in the form of ‘notebooks’ and look at the sort the analysis you might do with real world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notebook worksheets are harder (but doable!) – There are word doc versions if you want to use them in R/</a:t>
            </a:r>
            <a:r>
              <a:rPr lang="en-GB" dirty="0" err="1"/>
              <a:t>Rstudio</a:t>
            </a:r>
            <a:r>
              <a:rPr lang="en-GB" dirty="0"/>
              <a:t> too.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slides are designed to be looked back upon for help in the worksheets. The example R scripts from these slides are also available.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One of the most common mistakes when trying to source files is that R is looking for them in the wrong directory – DO NOT FORGET TO SET YOUR DIRECTORY BEFOREHAND AND SAVE FILES INTO IT!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Don’t be afraid to ask for help! Honestly, no question is ‘too stupid’ </a:t>
            </a:r>
            <a:r>
              <a:rPr lang="en-GB" dirty="0">
                <a:sym typeface="Wingdings" panose="05000000000000000000" pitchFamily="2" charset="2"/>
              </a:rPr>
              <a:t></a:t>
            </a:r>
            <a:endParaRPr lang="en-GB" dirty="0"/>
          </a:p>
        </p:txBody>
      </p:sp>
    </p:spTree>
    <p:extLst>
      <p:ext uri="{BB962C8B-B14F-4D97-AF65-F5344CB8AC3E}">
        <p14:creationId xmlns:p14="http://schemas.microsoft.com/office/powerpoint/2010/main" val="3719091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EA90C-158E-B253-0D1C-B575657010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DCF5B21-1F2F-FE50-6309-5408C1B930FA}"/>
              </a:ext>
            </a:extLst>
          </p:cNvPr>
          <p:cNvSpPr txBox="1"/>
          <p:nvPr/>
        </p:nvSpPr>
        <p:spPr>
          <a:xfrm>
            <a:off x="0" y="141667"/>
            <a:ext cx="12192000" cy="830997"/>
          </a:xfrm>
          <a:prstGeom prst="rect">
            <a:avLst/>
          </a:prstGeom>
          <a:noFill/>
        </p:spPr>
        <p:txBody>
          <a:bodyPr wrap="square" rtlCol="0">
            <a:spAutoFit/>
          </a:bodyPr>
          <a:lstStyle/>
          <a:p>
            <a:pPr algn="ctr"/>
            <a:r>
              <a:rPr lang="en-GB" sz="4800" dirty="0"/>
              <a:t>Notebooks</a:t>
            </a:r>
          </a:p>
        </p:txBody>
      </p:sp>
      <p:sp>
        <p:nvSpPr>
          <p:cNvPr id="10" name="TextBox 9">
            <a:extLst>
              <a:ext uri="{FF2B5EF4-FFF2-40B4-BE49-F238E27FC236}">
                <a16:creationId xmlns:a16="http://schemas.microsoft.com/office/drawing/2014/main" id="{D13DCD15-25D7-D283-1C16-D02B1EAD6FC2}"/>
              </a:ext>
            </a:extLst>
          </p:cNvPr>
          <p:cNvSpPr txBox="1"/>
          <p:nvPr/>
        </p:nvSpPr>
        <p:spPr>
          <a:xfrm>
            <a:off x="1120462" y="1609859"/>
            <a:ext cx="9388699" cy="3970318"/>
          </a:xfrm>
          <a:prstGeom prst="rect">
            <a:avLst/>
          </a:prstGeom>
          <a:noFill/>
        </p:spPr>
        <p:txBody>
          <a:bodyPr wrap="square" rtlCol="0">
            <a:spAutoFit/>
          </a:bodyPr>
          <a:lstStyle/>
          <a:p>
            <a:pPr marL="285750" indent="-285750">
              <a:buFont typeface="Arial" panose="020B0604020202020204" pitchFamily="34" charset="0"/>
              <a:buChar char="•"/>
            </a:pPr>
            <a:r>
              <a:rPr lang="en-GB" dirty="0"/>
              <a:t>The second and third worksheets are notebooks called ‘</a:t>
            </a:r>
            <a:r>
              <a:rPr lang="en-GB" dirty="0" err="1"/>
              <a:t>Exe_flow_analysis.ipynb</a:t>
            </a:r>
            <a:r>
              <a:rPr lang="en-GB" dirty="0"/>
              <a:t>’ and ‘</a:t>
            </a:r>
            <a:r>
              <a:rPr lang="en-GB" dirty="0" err="1"/>
              <a:t>Amazon_analysis.ipynb</a:t>
            </a:r>
            <a:r>
              <a:rPr lang="en-GB" dirty="0"/>
              <a:t>’ and are found in the ELE folder.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give you the flexibility to combine text and code and are great for teaching so code can be explained easily. You can also alter the code blocks and see the output in the same file.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easily they are used on Google </a:t>
            </a:r>
            <a:r>
              <a:rPr lang="en-GB" dirty="0" err="1"/>
              <a:t>Colaboratory</a:t>
            </a:r>
            <a:r>
              <a:rPr lang="en-GB" dirty="0"/>
              <a:t>. After uploading these files to your Google Drive, go here: </a:t>
            </a:r>
            <a:r>
              <a:rPr lang="en-GB" dirty="0">
                <a:hlinkClick r:id="rId2"/>
              </a:rPr>
              <a:t>https://colab.research.google.com/</a:t>
            </a:r>
            <a:r>
              <a:rPr lang="en-GB" dirty="0"/>
              <a:t> and save a blank notebook file after following the steps. This should give you the ability to open these files from your Drive.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For the third worksheet (the Amazon one) you will also need the .</a:t>
            </a:r>
            <a:r>
              <a:rPr lang="en-GB" dirty="0" err="1"/>
              <a:t>nc</a:t>
            </a:r>
            <a:r>
              <a:rPr lang="en-GB" dirty="0"/>
              <a:t> file in the ELE folder (it will be explained in the notebook).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are word document versions of these notebooks if you just want to try them ‘offline’ too.</a:t>
            </a:r>
          </a:p>
        </p:txBody>
      </p:sp>
    </p:spTree>
    <p:extLst>
      <p:ext uri="{BB962C8B-B14F-4D97-AF65-F5344CB8AC3E}">
        <p14:creationId xmlns:p14="http://schemas.microsoft.com/office/powerpoint/2010/main" val="287388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13DEB-FD16-3DB9-099C-CC82EB9FCE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3C6B5-A447-E35C-0622-AB6FF037A658}"/>
              </a:ext>
            </a:extLst>
          </p:cNvPr>
          <p:cNvSpPr txBox="1"/>
          <p:nvPr/>
        </p:nvSpPr>
        <p:spPr>
          <a:xfrm>
            <a:off x="0" y="141667"/>
            <a:ext cx="12192000" cy="830997"/>
          </a:xfrm>
          <a:prstGeom prst="rect">
            <a:avLst/>
          </a:prstGeom>
          <a:noFill/>
        </p:spPr>
        <p:txBody>
          <a:bodyPr wrap="square" rtlCol="0">
            <a:spAutoFit/>
          </a:bodyPr>
          <a:lstStyle/>
          <a:p>
            <a:pPr algn="ctr"/>
            <a:r>
              <a:rPr lang="en-GB" sz="4800" dirty="0"/>
              <a:t>Installing RStudio</a:t>
            </a:r>
          </a:p>
        </p:txBody>
      </p:sp>
      <p:sp>
        <p:nvSpPr>
          <p:cNvPr id="6" name="TextBox 5">
            <a:extLst>
              <a:ext uri="{FF2B5EF4-FFF2-40B4-BE49-F238E27FC236}">
                <a16:creationId xmlns:a16="http://schemas.microsoft.com/office/drawing/2014/main" id="{AD8C6621-59D0-D99A-61FC-8499F937CDA9}"/>
              </a:ext>
            </a:extLst>
          </p:cNvPr>
          <p:cNvSpPr txBox="1"/>
          <p:nvPr/>
        </p:nvSpPr>
        <p:spPr>
          <a:xfrm>
            <a:off x="7657446" y="1633946"/>
            <a:ext cx="3953814" cy="4247317"/>
          </a:xfrm>
          <a:prstGeom prst="rect">
            <a:avLst/>
          </a:prstGeom>
          <a:noFill/>
        </p:spPr>
        <p:txBody>
          <a:bodyPr wrap="square" rtlCol="0">
            <a:spAutoFit/>
          </a:bodyPr>
          <a:lstStyle/>
          <a:p>
            <a:pPr marL="285750" indent="-285750">
              <a:buFont typeface="Arial" panose="020B0604020202020204" pitchFamily="34" charset="0"/>
              <a:buChar char="•"/>
            </a:pPr>
            <a:r>
              <a:rPr lang="en-GB" dirty="0"/>
              <a:t>However, if you did want to use </a:t>
            </a:r>
            <a:r>
              <a:rPr lang="en-GB" dirty="0" err="1"/>
              <a:t>Rstudio</a:t>
            </a:r>
            <a:r>
              <a:rPr lang="en-GB" dirty="0"/>
              <a:t> is can be downloaded here: </a:t>
            </a:r>
            <a:r>
              <a:rPr lang="en-GB" dirty="0">
                <a:hlinkClick r:id="rId2"/>
              </a:rPr>
              <a:t>https://posit.co/download/rstudio-desktop/</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will have to still download R (which can be done here too as well as on CRAN like previous slide).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Note that scrolling down on this page allows you to download RStudio for different OS (Windows, Mac, Linux etc).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3" name="Picture 2" descr="A screenshot of a software&#10;&#10;Description automatically generated">
            <a:extLst>
              <a:ext uri="{FF2B5EF4-FFF2-40B4-BE49-F238E27FC236}">
                <a16:creationId xmlns:a16="http://schemas.microsoft.com/office/drawing/2014/main" id="{993173C2-901F-8A1F-AD3A-8763AE42C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25" y="1378909"/>
            <a:ext cx="6230543" cy="5052387"/>
          </a:xfrm>
          <a:prstGeom prst="rect">
            <a:avLst/>
          </a:prstGeom>
        </p:spPr>
      </p:pic>
      <p:sp>
        <p:nvSpPr>
          <p:cNvPr id="8" name="Oval 7">
            <a:extLst>
              <a:ext uri="{FF2B5EF4-FFF2-40B4-BE49-F238E27FC236}">
                <a16:creationId xmlns:a16="http://schemas.microsoft.com/office/drawing/2014/main" id="{0F3051D5-D0E8-69A6-798F-254BE764FBB9}"/>
              </a:ext>
            </a:extLst>
          </p:cNvPr>
          <p:cNvSpPr/>
          <p:nvPr/>
        </p:nvSpPr>
        <p:spPr>
          <a:xfrm>
            <a:off x="1156996" y="4926563"/>
            <a:ext cx="1691951" cy="67802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4F2C6F-2993-EA55-02A3-2FE138D5FD31}"/>
              </a:ext>
            </a:extLst>
          </p:cNvPr>
          <p:cNvSpPr/>
          <p:nvPr/>
        </p:nvSpPr>
        <p:spPr>
          <a:xfrm>
            <a:off x="4167797" y="4497355"/>
            <a:ext cx="2170799" cy="72778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86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54B5-FA17-9FA0-7C16-45EE8B66F9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4379206-2D3B-2FB8-55A4-F8775C940E84}"/>
              </a:ext>
            </a:extLst>
          </p:cNvPr>
          <p:cNvSpPr txBox="1"/>
          <p:nvPr/>
        </p:nvSpPr>
        <p:spPr>
          <a:xfrm>
            <a:off x="0" y="141667"/>
            <a:ext cx="12192000" cy="830997"/>
          </a:xfrm>
          <a:prstGeom prst="rect">
            <a:avLst/>
          </a:prstGeom>
          <a:noFill/>
        </p:spPr>
        <p:txBody>
          <a:bodyPr wrap="square" rtlCol="0">
            <a:spAutoFit/>
          </a:bodyPr>
          <a:lstStyle/>
          <a:p>
            <a:pPr algn="ctr"/>
            <a:r>
              <a:rPr lang="en-GB" sz="4800" dirty="0"/>
              <a:t>RStudio Workspace</a:t>
            </a:r>
          </a:p>
        </p:txBody>
      </p:sp>
      <p:sp>
        <p:nvSpPr>
          <p:cNvPr id="6" name="TextBox 5">
            <a:extLst>
              <a:ext uri="{FF2B5EF4-FFF2-40B4-BE49-F238E27FC236}">
                <a16:creationId xmlns:a16="http://schemas.microsoft.com/office/drawing/2014/main" id="{972C9751-9A9E-C103-DFD4-AD1EEDF05860}"/>
              </a:ext>
            </a:extLst>
          </p:cNvPr>
          <p:cNvSpPr txBox="1"/>
          <p:nvPr/>
        </p:nvSpPr>
        <p:spPr>
          <a:xfrm>
            <a:off x="8214890" y="1444167"/>
            <a:ext cx="3219929" cy="4247317"/>
          </a:xfrm>
          <a:prstGeom prst="rect">
            <a:avLst/>
          </a:prstGeom>
          <a:noFill/>
        </p:spPr>
        <p:txBody>
          <a:bodyPr wrap="square" rtlCol="0">
            <a:spAutoFit/>
          </a:bodyPr>
          <a:lstStyle/>
          <a:p>
            <a:pPr marL="285750" indent="-285750">
              <a:buFont typeface="Arial" panose="020B0604020202020204" pitchFamily="34" charset="0"/>
              <a:buChar char="•"/>
            </a:pPr>
            <a:r>
              <a:rPr lang="en-GB" dirty="0"/>
              <a:t>The slides here show ‘basic R’ for simplicity but RStudio is split into 4 sections shown here.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From now on we will be generally focusing on the ‘Code’ and ‘Terminal’ windows in basic 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are very welcome to use whichever R you would like and we can help with either!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5" name="Picture 4" descr="A screenshot of a computer&#10;&#10;Description automatically generated">
            <a:extLst>
              <a:ext uri="{FF2B5EF4-FFF2-40B4-BE49-F238E27FC236}">
                <a16:creationId xmlns:a16="http://schemas.microsoft.com/office/drawing/2014/main" id="{65ABEA7D-CCD4-9A7A-65F6-0117AE271C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11" y="1444167"/>
            <a:ext cx="7772400" cy="4085142"/>
          </a:xfrm>
          <a:prstGeom prst="rect">
            <a:avLst/>
          </a:prstGeom>
        </p:spPr>
      </p:pic>
      <p:sp>
        <p:nvSpPr>
          <p:cNvPr id="7" name="TextBox 6">
            <a:extLst>
              <a:ext uri="{FF2B5EF4-FFF2-40B4-BE49-F238E27FC236}">
                <a16:creationId xmlns:a16="http://schemas.microsoft.com/office/drawing/2014/main" id="{1E98FA66-5274-8635-D3BF-FA6A0AE0E67F}"/>
              </a:ext>
            </a:extLst>
          </p:cNvPr>
          <p:cNvSpPr txBox="1"/>
          <p:nvPr/>
        </p:nvSpPr>
        <p:spPr>
          <a:xfrm>
            <a:off x="1306286" y="4746171"/>
            <a:ext cx="994503" cy="369332"/>
          </a:xfrm>
          <a:prstGeom prst="rect">
            <a:avLst/>
          </a:prstGeom>
          <a:noFill/>
        </p:spPr>
        <p:txBody>
          <a:bodyPr wrap="none" rtlCol="0">
            <a:spAutoFit/>
          </a:bodyPr>
          <a:lstStyle/>
          <a:p>
            <a:r>
              <a:rPr lang="en-US" dirty="0"/>
              <a:t>Terminal</a:t>
            </a:r>
          </a:p>
        </p:txBody>
      </p:sp>
      <p:sp>
        <p:nvSpPr>
          <p:cNvPr id="10" name="TextBox 9">
            <a:extLst>
              <a:ext uri="{FF2B5EF4-FFF2-40B4-BE49-F238E27FC236}">
                <a16:creationId xmlns:a16="http://schemas.microsoft.com/office/drawing/2014/main" id="{43650394-1C55-69C5-CBBC-4493AF496DF6}"/>
              </a:ext>
            </a:extLst>
          </p:cNvPr>
          <p:cNvSpPr txBox="1"/>
          <p:nvPr/>
        </p:nvSpPr>
        <p:spPr>
          <a:xfrm>
            <a:off x="5508172" y="4680857"/>
            <a:ext cx="1665841" cy="369332"/>
          </a:xfrm>
          <a:prstGeom prst="rect">
            <a:avLst/>
          </a:prstGeom>
          <a:noFill/>
        </p:spPr>
        <p:txBody>
          <a:bodyPr wrap="none" rtlCol="0">
            <a:spAutoFit/>
          </a:bodyPr>
          <a:lstStyle/>
          <a:p>
            <a:r>
              <a:rPr lang="en-US" dirty="0"/>
              <a:t>File Space/Plots</a:t>
            </a:r>
          </a:p>
        </p:txBody>
      </p:sp>
      <p:sp>
        <p:nvSpPr>
          <p:cNvPr id="11" name="TextBox 10">
            <a:extLst>
              <a:ext uri="{FF2B5EF4-FFF2-40B4-BE49-F238E27FC236}">
                <a16:creationId xmlns:a16="http://schemas.microsoft.com/office/drawing/2014/main" id="{723D7F81-43BA-9CE0-C2BB-46A9EA64EEE4}"/>
              </a:ext>
            </a:extLst>
          </p:cNvPr>
          <p:cNvSpPr txBox="1"/>
          <p:nvPr/>
        </p:nvSpPr>
        <p:spPr>
          <a:xfrm>
            <a:off x="5508172" y="2261118"/>
            <a:ext cx="1388457" cy="369332"/>
          </a:xfrm>
          <a:prstGeom prst="rect">
            <a:avLst/>
          </a:prstGeom>
          <a:noFill/>
        </p:spPr>
        <p:txBody>
          <a:bodyPr wrap="none" rtlCol="0">
            <a:spAutoFit/>
          </a:bodyPr>
          <a:lstStyle/>
          <a:p>
            <a:r>
              <a:rPr lang="en-US" dirty="0"/>
              <a:t>Environment</a:t>
            </a:r>
          </a:p>
        </p:txBody>
      </p:sp>
      <p:sp>
        <p:nvSpPr>
          <p:cNvPr id="12" name="TextBox 11">
            <a:extLst>
              <a:ext uri="{FF2B5EF4-FFF2-40B4-BE49-F238E27FC236}">
                <a16:creationId xmlns:a16="http://schemas.microsoft.com/office/drawing/2014/main" id="{47D04BC1-4F25-B223-06C1-10A29AE3BA86}"/>
              </a:ext>
            </a:extLst>
          </p:cNvPr>
          <p:cNvSpPr txBox="1"/>
          <p:nvPr/>
        </p:nvSpPr>
        <p:spPr>
          <a:xfrm>
            <a:off x="1912776" y="2007245"/>
            <a:ext cx="667170"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83970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Opening and Using R</a:t>
            </a:r>
          </a:p>
        </p:txBody>
      </p:sp>
      <p:sp>
        <p:nvSpPr>
          <p:cNvPr id="6" name="TextBox 5"/>
          <p:cNvSpPr txBox="1"/>
          <p:nvPr/>
        </p:nvSpPr>
        <p:spPr>
          <a:xfrm>
            <a:off x="206061" y="1573573"/>
            <a:ext cx="3953814" cy="5355312"/>
          </a:xfrm>
          <a:prstGeom prst="rect">
            <a:avLst/>
          </a:prstGeom>
          <a:noFill/>
        </p:spPr>
        <p:txBody>
          <a:bodyPr wrap="square" rtlCol="0">
            <a:spAutoFit/>
          </a:bodyPr>
          <a:lstStyle/>
          <a:p>
            <a:pPr marL="285750" indent="-285750">
              <a:buFont typeface="Arial" panose="020B0604020202020204" pitchFamily="34" charset="0"/>
              <a:buChar char="•"/>
            </a:pPr>
            <a:r>
              <a:rPr lang="en-GB" dirty="0"/>
              <a:t>On opening R, you should be presented with something that looks like this.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 looks for scripts and files in the current directory. It is good to get into the habit of changing this on start-up.</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can be done by going to File -&gt; Change </a:t>
            </a:r>
            <a:r>
              <a:rPr lang="en-GB" dirty="0" err="1"/>
              <a:t>dir</a:t>
            </a:r>
            <a:r>
              <a:rPr lang="en-GB" dirty="0"/>
              <a:t>… and then navigating to a folder than has your files in (or a new one in this case!)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Alternatively you can use the function ‘</a:t>
            </a:r>
            <a:r>
              <a:rPr lang="en-GB" dirty="0" err="1"/>
              <a:t>setwd</a:t>
            </a:r>
            <a:r>
              <a:rPr lang="en-GB" dirty="0"/>
              <a:t>()’ (more about functions later).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2" name="Picture 1"/>
          <p:cNvPicPr>
            <a:picLocks noChangeAspect="1"/>
          </p:cNvPicPr>
          <p:nvPr/>
        </p:nvPicPr>
        <p:blipFill rotWithShape="1">
          <a:blip r:embed="rId2"/>
          <a:srcRect b="5894"/>
          <a:stretch/>
        </p:blipFill>
        <p:spPr>
          <a:xfrm>
            <a:off x="4565560" y="1689483"/>
            <a:ext cx="7408744" cy="3919878"/>
          </a:xfrm>
          <a:prstGeom prst="rect">
            <a:avLst/>
          </a:prstGeom>
        </p:spPr>
      </p:pic>
      <p:sp>
        <p:nvSpPr>
          <p:cNvPr id="3" name="Oval 2"/>
          <p:cNvSpPr/>
          <p:nvPr/>
        </p:nvSpPr>
        <p:spPr>
          <a:xfrm>
            <a:off x="4462528" y="1728119"/>
            <a:ext cx="347729" cy="2552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663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Opening and Using R</a:t>
            </a:r>
          </a:p>
        </p:txBody>
      </p:sp>
      <p:sp>
        <p:nvSpPr>
          <p:cNvPr id="6" name="TextBox 5"/>
          <p:cNvSpPr txBox="1"/>
          <p:nvPr/>
        </p:nvSpPr>
        <p:spPr>
          <a:xfrm>
            <a:off x="390660" y="1362820"/>
            <a:ext cx="3953814" cy="5078313"/>
          </a:xfrm>
          <a:prstGeom prst="rect">
            <a:avLst/>
          </a:prstGeom>
          <a:noFill/>
        </p:spPr>
        <p:txBody>
          <a:bodyPr wrap="square" rtlCol="0">
            <a:spAutoFit/>
          </a:bodyPr>
          <a:lstStyle/>
          <a:p>
            <a:pPr marL="285750" indent="-285750">
              <a:buFont typeface="Arial" panose="020B0604020202020204" pitchFamily="34" charset="0"/>
              <a:buChar char="•"/>
            </a:pPr>
            <a:r>
              <a:rPr lang="en-GB" dirty="0"/>
              <a:t>Very simply, you can treat R like a big calculator. Typing out sums and pressing enter will return the answer.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assign values to objects, such as setting the value of x equal to 5 using the assign (&lt;-) operator. (You can point this is either direction if you want to).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Then you can use these objects in sums, either with number or other objects for example.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You can also make character strings, adding a string and number together will produce an error!</a:t>
            </a:r>
          </a:p>
          <a:p>
            <a:pPr marL="285750" indent="-285750">
              <a:buFont typeface="Arial" panose="020B0604020202020204" pitchFamily="34" charset="0"/>
              <a:buChar char="•"/>
            </a:pPr>
            <a:endParaRPr lang="en-GB" dirty="0"/>
          </a:p>
        </p:txBody>
      </p:sp>
      <p:pic>
        <p:nvPicPr>
          <p:cNvPr id="7" name="Picture 6"/>
          <p:cNvPicPr>
            <a:picLocks noChangeAspect="1"/>
          </p:cNvPicPr>
          <p:nvPr/>
        </p:nvPicPr>
        <p:blipFill rotWithShape="1">
          <a:blip r:embed="rId2"/>
          <a:srcRect r="47817" b="17918"/>
          <a:stretch/>
        </p:blipFill>
        <p:spPr>
          <a:xfrm>
            <a:off x="4971245" y="972664"/>
            <a:ext cx="6362163" cy="5626395"/>
          </a:xfrm>
          <a:prstGeom prst="rect">
            <a:avLst/>
          </a:prstGeom>
        </p:spPr>
      </p:pic>
    </p:spTree>
    <p:extLst>
      <p:ext uri="{BB962C8B-B14F-4D97-AF65-F5344CB8AC3E}">
        <p14:creationId xmlns:p14="http://schemas.microsoft.com/office/powerpoint/2010/main" val="3826618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Vectors and Indexing</a:t>
            </a:r>
          </a:p>
        </p:txBody>
      </p:sp>
      <p:sp>
        <p:nvSpPr>
          <p:cNvPr id="6" name="TextBox 5"/>
          <p:cNvSpPr txBox="1"/>
          <p:nvPr/>
        </p:nvSpPr>
        <p:spPr>
          <a:xfrm>
            <a:off x="236113" y="1233826"/>
            <a:ext cx="3953814" cy="5078313"/>
          </a:xfrm>
          <a:prstGeom prst="rect">
            <a:avLst/>
          </a:prstGeom>
          <a:noFill/>
        </p:spPr>
        <p:txBody>
          <a:bodyPr wrap="square" rtlCol="0">
            <a:spAutoFit/>
          </a:bodyPr>
          <a:lstStyle/>
          <a:p>
            <a:pPr marL="285750" indent="-285750">
              <a:buFont typeface="Arial" panose="020B0604020202020204" pitchFamily="34" charset="0"/>
              <a:buChar char="•"/>
            </a:pPr>
            <a:r>
              <a:rPr lang="en-GB" dirty="0"/>
              <a:t>You can use the combine function ‘c()’ to make a vector of numbers, character strings, logic statements etc.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These too can be added together, when it makes sense to (again, you can’t add strings).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Certain values can be picked out using indexing brackets ‘[]’. The value in the bracket denotes the position of the value we want – a[2] gives the second value of 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Again we can use vectors within the brackets to pull out multiple values.</a:t>
            </a:r>
          </a:p>
          <a:p>
            <a:pPr marL="285750" indent="-285750">
              <a:buFont typeface="Arial" panose="020B0604020202020204" pitchFamily="34" charset="0"/>
              <a:buChar char="•"/>
            </a:pPr>
            <a:endParaRPr lang="en-GB" dirty="0"/>
          </a:p>
        </p:txBody>
      </p:sp>
      <p:pic>
        <p:nvPicPr>
          <p:cNvPr id="2" name="Picture 1"/>
          <p:cNvPicPr>
            <a:picLocks noChangeAspect="1"/>
          </p:cNvPicPr>
          <p:nvPr/>
        </p:nvPicPr>
        <p:blipFill rotWithShape="1">
          <a:blip r:embed="rId2"/>
          <a:srcRect t="8430" r="52042" b="16416"/>
          <a:stretch/>
        </p:blipFill>
        <p:spPr>
          <a:xfrm>
            <a:off x="4687910" y="972664"/>
            <a:ext cx="5847008" cy="5151550"/>
          </a:xfrm>
          <a:prstGeom prst="rect">
            <a:avLst/>
          </a:prstGeom>
        </p:spPr>
      </p:pic>
      <p:cxnSp>
        <p:nvCxnSpPr>
          <p:cNvPr id="9" name="Straight Arrow Connector 8"/>
          <p:cNvCxnSpPr/>
          <p:nvPr/>
        </p:nvCxnSpPr>
        <p:spPr>
          <a:xfrm flipH="1">
            <a:off x="5396248" y="4662152"/>
            <a:ext cx="1068946" cy="27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65194" y="4200487"/>
            <a:ext cx="4451797" cy="923330"/>
          </a:xfrm>
          <a:prstGeom prst="rect">
            <a:avLst/>
          </a:prstGeom>
          <a:noFill/>
        </p:spPr>
        <p:txBody>
          <a:bodyPr wrap="square" rtlCol="0">
            <a:spAutoFit/>
          </a:bodyPr>
          <a:lstStyle/>
          <a:p>
            <a:r>
              <a:rPr lang="en-GB" dirty="0"/>
              <a:t>A colon notation makes a vector that starts at the first number and increases in steps of 1 to the second number – 1:3 equals 1 2 3</a:t>
            </a:r>
          </a:p>
        </p:txBody>
      </p:sp>
    </p:spTree>
    <p:extLst>
      <p:ext uri="{BB962C8B-B14F-4D97-AF65-F5344CB8AC3E}">
        <p14:creationId xmlns:p14="http://schemas.microsoft.com/office/powerpoint/2010/main" val="1610519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41667"/>
            <a:ext cx="12192000" cy="830997"/>
          </a:xfrm>
          <a:prstGeom prst="rect">
            <a:avLst/>
          </a:prstGeom>
          <a:noFill/>
        </p:spPr>
        <p:txBody>
          <a:bodyPr wrap="square" rtlCol="0">
            <a:spAutoFit/>
          </a:bodyPr>
          <a:lstStyle/>
          <a:p>
            <a:pPr algn="ctr"/>
            <a:r>
              <a:rPr lang="en-GB" sz="4800" dirty="0"/>
              <a:t>Vectors and Indexing</a:t>
            </a:r>
          </a:p>
        </p:txBody>
      </p:sp>
      <p:sp>
        <p:nvSpPr>
          <p:cNvPr id="6" name="TextBox 5"/>
          <p:cNvSpPr txBox="1"/>
          <p:nvPr/>
        </p:nvSpPr>
        <p:spPr>
          <a:xfrm>
            <a:off x="236112" y="1233826"/>
            <a:ext cx="5069983" cy="5355312"/>
          </a:xfrm>
          <a:prstGeom prst="rect">
            <a:avLst/>
          </a:prstGeom>
          <a:noFill/>
        </p:spPr>
        <p:txBody>
          <a:bodyPr wrap="square" rtlCol="0">
            <a:spAutoFit/>
          </a:bodyPr>
          <a:lstStyle/>
          <a:p>
            <a:pPr marL="285750" indent="-285750">
              <a:buFont typeface="Arial" panose="020B0604020202020204" pitchFamily="34" charset="0"/>
              <a:buChar char="•"/>
            </a:pPr>
            <a:r>
              <a:rPr lang="en-GB" dirty="0"/>
              <a:t>The same can be done for 2-dimensional arrays (and any number dimensional arrays but we stick for 2 for now).</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2D arrays can be made using the matrix() function, where a vector is supplied and the number of columns (don’t worry we will cover functions properly later).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Indexing can be used to pick out a value from a row and a column x[</a:t>
            </a:r>
            <a:r>
              <a:rPr lang="en-GB" dirty="0" err="1"/>
              <a:t>row,column</a:t>
            </a:r>
            <a:r>
              <a:rPr lang="en-GB" dirty="0"/>
              <a:t>], or a number of rows and columns.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To show a whole row or column for a give column or row respectively, leave it blank.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For example x[2,] will pick out the second row and x[,3] will pick out the third column.</a:t>
            </a:r>
          </a:p>
          <a:p>
            <a:pPr marL="285750" indent="-285750">
              <a:buFont typeface="Arial" panose="020B0604020202020204" pitchFamily="34" charset="0"/>
              <a:buChar char="•"/>
            </a:pPr>
            <a:endParaRPr lang="en-GB" dirty="0"/>
          </a:p>
        </p:txBody>
      </p:sp>
      <p:pic>
        <p:nvPicPr>
          <p:cNvPr id="3" name="Picture 2"/>
          <p:cNvPicPr>
            <a:picLocks noChangeAspect="1"/>
          </p:cNvPicPr>
          <p:nvPr/>
        </p:nvPicPr>
        <p:blipFill rotWithShape="1">
          <a:blip r:embed="rId2"/>
          <a:srcRect t="27031" r="48028" b="24495"/>
          <a:stretch/>
        </p:blipFill>
        <p:spPr>
          <a:xfrm>
            <a:off x="5589431" y="1880315"/>
            <a:ext cx="6336406" cy="3322749"/>
          </a:xfrm>
          <a:prstGeom prst="rect">
            <a:avLst/>
          </a:prstGeom>
        </p:spPr>
      </p:pic>
    </p:spTree>
    <p:extLst>
      <p:ext uri="{BB962C8B-B14F-4D97-AF65-F5344CB8AC3E}">
        <p14:creationId xmlns:p14="http://schemas.microsoft.com/office/powerpoint/2010/main" val="1018655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2518</TotalTime>
  <Words>3367</Words>
  <Application>Microsoft Macintosh PowerPoint</Application>
  <PresentationFormat>Widescreen</PresentationFormat>
  <Paragraphs>279</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Exeter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Boulton, Chris</dc:creator>
  <cp:lastModifiedBy>Boulton, Chris</cp:lastModifiedBy>
  <cp:revision>142</cp:revision>
  <dcterms:created xsi:type="dcterms:W3CDTF">2020-01-13T08:33:07Z</dcterms:created>
  <dcterms:modified xsi:type="dcterms:W3CDTF">2024-01-30T14:58:19Z</dcterms:modified>
</cp:coreProperties>
</file>